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5"/>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40" r:id="rId40"/>
    <p:sldId id="345" r:id="rId41"/>
    <p:sldId id="347" r:id="rId42"/>
    <p:sldId id="318" r:id="rId43"/>
    <p:sldId id="31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93" autoAdjust="0"/>
    <p:restoredTop sz="70865" autoAdjust="0"/>
  </p:normalViewPr>
  <p:slideViewPr>
    <p:cSldViewPr snapToGrid="0">
      <p:cViewPr varScale="1">
        <p:scale>
          <a:sx n="98" d="100"/>
          <a:sy n="98" d="100"/>
        </p:scale>
        <p:origin x="679"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wnmarie DesJardins (GP Strategies Corporation)" userId="5d6e9ee6-bd3b-44ff-9ba1-185b7572642a" providerId="ADAL" clId="{E2342F5B-443E-4219-B4F1-6F000B2CB51F}"/>
    <pc:docChg chg="modSld">
      <pc:chgData name="Dawnmarie DesJardins (GP Strategies Corporation)" userId="5d6e9ee6-bd3b-44ff-9ba1-185b7572642a" providerId="ADAL" clId="{E2342F5B-443E-4219-B4F1-6F000B2CB51F}" dt="2018-03-26T22:15:08.812" v="1" actId="6549"/>
      <pc:docMkLst>
        <pc:docMk/>
      </pc:docMkLst>
      <pc:sldChg chg="modSp">
        <pc:chgData name="Dawnmarie DesJardins (GP Strategies Corporation)" userId="5d6e9ee6-bd3b-44ff-9ba1-185b7572642a" providerId="ADAL" clId="{E2342F5B-443E-4219-B4F1-6F000B2CB51F}" dt="2018-03-26T22:15:08.812" v="1" actId="6549"/>
        <pc:sldMkLst>
          <pc:docMk/>
          <pc:sldMk cId="3429127010" sldId="259"/>
        </pc:sldMkLst>
        <pc:spChg chg="mod">
          <ac:chgData name="Dawnmarie DesJardins (GP Strategies Corporation)" userId="5d6e9ee6-bd3b-44ff-9ba1-185b7572642a" providerId="ADAL" clId="{E2342F5B-443E-4219-B4F1-6F000B2CB51F}" dt="2018-03-26T22:15:08.812" v="1" actId="6549"/>
          <ac:spMkLst>
            <pc:docMk/>
            <pc:sldMk cId="3429127010" sldId="259"/>
            <ac:spMk id="3" creationId="{00000000-0000-0000-0000-000000000000}"/>
          </ac:spMkLst>
        </pc:spChg>
      </pc:sldChg>
      <pc:sldChg chg="modSp">
        <pc:chgData name="Dawnmarie DesJardins (GP Strategies Corporation)" userId="5d6e9ee6-bd3b-44ff-9ba1-185b7572642a" providerId="ADAL" clId="{E2342F5B-443E-4219-B4F1-6F000B2CB51F}" dt="2018-03-26T22:11:32.548" v="0" actId="14100"/>
        <pc:sldMkLst>
          <pc:docMk/>
          <pc:sldMk cId="772880493" sldId="323"/>
        </pc:sldMkLst>
        <pc:spChg chg="mod">
          <ac:chgData name="Dawnmarie DesJardins (GP Strategies Corporation)" userId="5d6e9ee6-bd3b-44ff-9ba1-185b7572642a" providerId="ADAL" clId="{E2342F5B-443E-4219-B4F1-6F000B2CB51F}" dt="2018-03-26T22:11:32.548" v="0" actId="14100"/>
          <ac:spMkLst>
            <pc:docMk/>
            <pc:sldMk cId="772880493" sldId="323"/>
            <ac:spMk id="9" creationId="{0F86F9F9-39B5-4CE6-AF48-9ADAE40EA728}"/>
          </ac:spMkLst>
        </pc:spChg>
      </pc:sldChg>
    </pc:docChg>
  </pc:docChgLst>
  <pc:docChgLst>
    <pc:chgData name="Hope Rosen" userId="799cf303-53fe-4622-99bf-49e9f21c4c14" providerId="ADAL" clId="{2C74E390-3813-499A-824A-C143EFF304D9}"/>
  </pc:docChgLst>
  <pc:docChgLst>
    <pc:chgData name="Dawnmarie DesJardins (GP Strategies Corporation)" userId="5d6e9ee6-bd3b-44ff-9ba1-185b7572642a" providerId="ADAL" clId="{E0C5F519-2756-4D5F-92C0-00B4BA07CB50}"/>
    <pc:docChg chg="modSld">
      <pc:chgData name="Dawnmarie DesJardins (GP Strategies Corporation)" userId="5d6e9ee6-bd3b-44ff-9ba1-185b7572642a" providerId="ADAL" clId="{E0C5F519-2756-4D5F-92C0-00B4BA07CB50}" dt="2018-03-26T22:04:21.053" v="12"/>
      <pc:docMkLst>
        <pc:docMk/>
      </pc:docMkLst>
      <pc:sldChg chg="modSp">
        <pc:chgData name="Dawnmarie DesJardins (GP Strategies Corporation)" userId="5d6e9ee6-bd3b-44ff-9ba1-185b7572642a" providerId="ADAL" clId="{E0C5F519-2756-4D5F-92C0-00B4BA07CB50}" dt="2018-03-26T21:50:01.171" v="9" actId="20577"/>
        <pc:sldMkLst>
          <pc:docMk/>
          <pc:sldMk cId="3429127010" sldId="259"/>
        </pc:sldMkLst>
        <pc:spChg chg="mod">
          <ac:chgData name="Dawnmarie DesJardins (GP Strategies Corporation)" userId="5d6e9ee6-bd3b-44ff-9ba1-185b7572642a" providerId="ADAL" clId="{E0C5F519-2756-4D5F-92C0-00B4BA07CB50}" dt="2018-03-26T21:50:01.171" v="9" actId="20577"/>
          <ac:spMkLst>
            <pc:docMk/>
            <pc:sldMk cId="3429127010" sldId="259"/>
            <ac:spMk id="3" creationId="{00000000-0000-0000-0000-000000000000}"/>
          </ac:spMkLst>
        </pc:spChg>
      </pc:sldChg>
      <pc:sldChg chg="modSp">
        <pc:chgData name="Dawnmarie DesJardins (GP Strategies Corporation)" userId="5d6e9ee6-bd3b-44ff-9ba1-185b7572642a" providerId="ADAL" clId="{E0C5F519-2756-4D5F-92C0-00B4BA07CB50}" dt="2018-03-26T21:56:05.446" v="10" actId="20577"/>
        <pc:sldMkLst>
          <pc:docMk/>
          <pc:sldMk cId="1203314758" sldId="320"/>
        </pc:sldMkLst>
        <pc:spChg chg="mod">
          <ac:chgData name="Dawnmarie DesJardins (GP Strategies Corporation)" userId="5d6e9ee6-bd3b-44ff-9ba1-185b7572642a" providerId="ADAL" clId="{E0C5F519-2756-4D5F-92C0-00B4BA07CB50}" dt="2018-03-26T21:56:05.446" v="10" actId="20577"/>
          <ac:spMkLst>
            <pc:docMk/>
            <pc:sldMk cId="1203314758" sldId="320"/>
            <ac:spMk id="9" creationId="{0F86F9F9-39B5-4CE6-AF48-9ADAE40EA728}"/>
          </ac:spMkLst>
        </pc:spChg>
      </pc:sldChg>
      <pc:sldChg chg="modSp">
        <pc:chgData name="Dawnmarie DesJardins (GP Strategies Corporation)" userId="5d6e9ee6-bd3b-44ff-9ba1-185b7572642a" providerId="ADAL" clId="{E0C5F519-2756-4D5F-92C0-00B4BA07CB50}" dt="2018-03-26T21:56:17.282" v="11" actId="20577"/>
        <pc:sldMkLst>
          <pc:docMk/>
          <pc:sldMk cId="3717261927" sldId="322"/>
        </pc:sldMkLst>
        <pc:spChg chg="mod">
          <ac:chgData name="Dawnmarie DesJardins (GP Strategies Corporation)" userId="5d6e9ee6-bd3b-44ff-9ba1-185b7572642a" providerId="ADAL" clId="{E0C5F519-2756-4D5F-92C0-00B4BA07CB50}" dt="2018-03-26T21:56:17.282" v="11" actId="20577"/>
          <ac:spMkLst>
            <pc:docMk/>
            <pc:sldMk cId="3717261927" sldId="322"/>
            <ac:spMk id="9" creationId="{0F86F9F9-39B5-4CE6-AF48-9ADAE40EA728}"/>
          </ac:spMkLst>
        </pc:spChg>
      </pc:sldChg>
      <pc:sldChg chg="delCm">
        <pc:chgData name="Dawnmarie DesJardins (GP Strategies Corporation)" userId="5d6e9ee6-bd3b-44ff-9ba1-185b7572642a" providerId="ADAL" clId="{E0C5F519-2756-4D5F-92C0-00B4BA07CB50}" dt="2018-03-26T22:04:21.053" v="12"/>
        <pc:sldMkLst>
          <pc:docMk/>
          <pc:sldMk cId="3473831188" sldId="344"/>
        </pc:sldMkLst>
      </pc:sldChg>
    </pc:docChg>
  </pc:docChgLst>
  <pc:docChgLst>
    <pc:chgData name="Hope Rosen" userId="799cf303-53fe-4622-99bf-49e9f21c4c14" providerId="ADAL" clId="{6D126F89-A2B3-42F5-BFCF-A764632D247A}"/>
    <pc:docChg chg="custSel modMainMaster">
      <pc:chgData name="Hope Rosen" userId="799cf303-53fe-4622-99bf-49e9f21c4c14" providerId="ADAL" clId="{6D126F89-A2B3-42F5-BFCF-A764632D247A}" dt="2018-04-02T18:47:14.920" v="0" actId="478"/>
      <pc:docMkLst>
        <pc:docMk/>
      </pc:docMkLst>
      <pc:sldMasterChg chg="delSp">
        <pc:chgData name="Hope Rosen" userId="799cf303-53fe-4622-99bf-49e9f21c4c14" providerId="ADAL" clId="{6D126F89-A2B3-42F5-BFCF-A764632D247A}" dt="2018-04-02T18:47:14.920" v="0" actId="478"/>
        <pc:sldMasterMkLst>
          <pc:docMk/>
          <pc:sldMasterMk cId="3648742257" sldId="2147483665"/>
        </pc:sldMasterMkLst>
        <pc:picChg chg="del">
          <ac:chgData name="Hope Rosen" userId="799cf303-53fe-4622-99bf-49e9f21c4c14" providerId="ADAL" clId="{6D126F89-A2B3-42F5-BFCF-A764632D247A}" dt="2018-04-02T18:47:14.920" v="0" actId="478"/>
          <ac:picMkLst>
            <pc:docMk/>
            <pc:sldMasterMk cId="3648742257" sldId="2147483665"/>
            <ac:picMk id="5" creationId="{00000000-0000-0000-0000-000000000000}"/>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needs to build an inventory of their current systems. Determine what needs to be tracked in this inventory. What information would you track in your inventory to help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might use to help with </a:t>
            </a:r>
            <a:r>
              <a:rPr lang="en-US" sz="1200" b="0" kern="1200" dirty="0" err="1">
                <a:solidFill>
                  <a:schemeClr val="tx1"/>
                </a:solidFill>
                <a:effectLst/>
                <a:latin typeface="+mn-lt"/>
                <a:ea typeface="+mn-ea"/>
                <a:cs typeface="+mn-cs"/>
              </a:rPr>
              <a:t>assesments</a:t>
            </a:r>
            <a:r>
              <a:rPr lang="en-US" sz="1200" b="0" kern="1200" dirty="0">
                <a:solidFill>
                  <a:schemeClr val="tx1"/>
                </a:solidFill>
                <a:effectLst/>
                <a:latin typeface="+mn-lt"/>
                <a:ea typeface="+mn-ea"/>
                <a:cs typeface="+mn-cs"/>
              </a:rPr>
              <a:t>,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to assist with environment </a:t>
            </a:r>
            <a:r>
              <a:rPr lang="en-US" sz="1200" b="0" kern="1200" dirty="0" err="1">
                <a:solidFill>
                  <a:schemeClr val="tx1"/>
                </a:solidFill>
                <a:effectLst/>
                <a:latin typeface="+mn-lt"/>
                <a:ea typeface="+mn-ea"/>
                <a:cs typeface="+mn-cs"/>
              </a:rPr>
              <a:t>assesment</a:t>
            </a:r>
            <a:r>
              <a:rPr lang="en-US" sz="1200" b="0" kern="1200" dirty="0">
                <a:solidFill>
                  <a:schemeClr val="tx1"/>
                </a:solidFill>
                <a:effectLst/>
                <a:latin typeface="+mn-lt"/>
                <a:ea typeface="+mn-ea"/>
                <a:cs typeface="+mn-cs"/>
              </a:rPr>
              <a:t>. There are also multiple facets to assessing an </a:t>
            </a:r>
            <a:r>
              <a:rPr lang="en-US" sz="1200" b="0" kern="1200" dirty="0" err="1">
                <a:solidFill>
                  <a:schemeClr val="tx1"/>
                </a:solidFill>
                <a:effectLst/>
                <a:latin typeface="+mn-lt"/>
                <a:ea typeface="+mn-ea"/>
                <a:cs typeface="+mn-cs"/>
              </a:rPr>
              <a:t>envrionment</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*************UPCOMING CHANGES TO THE AVAILABLE OFFERINGS, HOLD UNTIL WE GET THE ROADMAP</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**Cost Analysis:**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Software Assurance. Provide an analysis of the following options available to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Premium Assurance. Premium Assurance provides additional support of up to 6 years giving you time to upgrade or migrate at your own pace. Premium Assurance is purchased </a:t>
            </a:r>
            <a:r>
              <a:rPr lang="en-US" sz="1200" b="0" kern="1200" dirty="0" err="1">
                <a:solidFill>
                  <a:schemeClr val="tx1"/>
                </a:solidFill>
                <a:effectLst/>
                <a:latin typeface="+mn-lt"/>
                <a:ea typeface="+mn-ea"/>
                <a:cs typeface="+mn-cs"/>
              </a:rPr>
              <a:t>seperately</a:t>
            </a:r>
            <a:r>
              <a:rPr lang="en-US" sz="1200" b="0" kern="1200" dirty="0">
                <a:solidFill>
                  <a:schemeClr val="tx1"/>
                </a:solidFill>
                <a:effectLst/>
                <a:latin typeface="+mn-lt"/>
                <a:ea typeface="+mn-ea"/>
                <a:cs typeface="+mn-cs"/>
              </a:rPr>
              <a:t> for Windows Server and SQL Server. It includes security updates and bulletins rated "critical" and "important". Pricing is tiered with lower pricing the sooner you purchase.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take advantage of Azure Hybrid Benefits for Windows and SQL when migrating to Azure. Additionally, migrating your virtual machines to Azure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can also take advantage of Azure Hybrid Benefit. If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Enterprise Edition license = 4x General Purpose </a:t>
            </a:r>
            <a:r>
              <a:rPr lang="en-US" sz="1200" b="0" kern="1200" dirty="0" err="1">
                <a:solidFill>
                  <a:schemeClr val="tx1"/>
                </a:solidFill>
                <a:effectLst/>
                <a:latin typeface="+mn-lt"/>
                <a:ea typeface="+mn-ea"/>
                <a:cs typeface="+mn-cs"/>
              </a:rPr>
              <a:t>vCore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a:t>
            </a:r>
            <a:r>
              <a:rPr lang="en-US" sz="1200" b="0" kern="1200" dirty="0" err="1">
                <a:solidFill>
                  <a:schemeClr val="tx1"/>
                </a:solidFill>
                <a:effectLst/>
                <a:latin typeface="+mn-lt"/>
                <a:ea typeface="+mn-ea"/>
                <a:cs typeface="+mn-cs"/>
              </a:rPr>
              <a:t>Extened</a:t>
            </a:r>
            <a:r>
              <a:rPr lang="en-US" sz="1200" b="0" kern="1200" dirty="0">
                <a:solidFill>
                  <a:schemeClr val="tx1"/>
                </a:solidFill>
                <a:effectLst/>
                <a:latin typeface="+mn-lt"/>
                <a:ea typeface="+mn-ea"/>
                <a:cs typeface="+mn-cs"/>
              </a:rPr>
              <a:t> Security Updates.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SQL Database backups we have heard that backup retention is limited to 35 days but we need to keep backups for 7 years for compliance?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a:t>
            </a:r>
            <a:r>
              <a:rPr lang="en-US" sz="1200" b="0" kern="1200" dirty="0" err="1">
                <a:solidFill>
                  <a:schemeClr val="tx1"/>
                </a:solidFill>
                <a:effectLst/>
                <a:latin typeface="+mn-lt"/>
                <a:ea typeface="+mn-ea"/>
                <a:cs typeface="+mn-cs"/>
              </a:rPr>
              <a:t>redundent</a:t>
            </a:r>
            <a:r>
              <a:rPr lang="en-US" sz="1200" b="0" kern="1200" dirty="0">
                <a:solidFill>
                  <a:schemeClr val="tx1"/>
                </a:solidFill>
                <a:effectLst/>
                <a:latin typeface="+mn-lt"/>
                <a:ea typeface="+mn-ea"/>
                <a:cs typeface="+mn-cs"/>
              </a:rPr>
              <a: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of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 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3958437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993751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1884368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6/14/2018 10:11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an automotive parts manufacturer based in the United States. They are an OEM manufacturer of parts for commercial vehicles. They have manufacturing plants throughout the US and Mexico.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competes globally with other manufacturers for contracts, this highly competitive environment makes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very price sensitive.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is preparing for Windows and SQL Server 2008/R2 end of support and would like to better understand their options for upgrade and migration. </a:t>
            </a: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Fabrikam</a:t>
            </a:r>
            <a:r>
              <a:rPr lang="en-US" sz="1200" b="0" kern="1200" dirty="0">
                <a:solidFill>
                  <a:schemeClr val="tx1"/>
                </a:solidFill>
                <a:effectLst/>
                <a:latin typeface="+mn-lt"/>
                <a:ea typeface="+mn-ea"/>
                <a:cs typeface="+mn-cs"/>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objection</a:t>
            </a:r>
          </a:p>
          <a:p>
            <a:r>
              <a:rPr lang="en-US" dirty="0"/>
              <a:t>Cost control</a:t>
            </a:r>
          </a:p>
          <a:p>
            <a:r>
              <a:rPr lang="en-US" dirty="0"/>
              <a:t>Offers and licensing</a:t>
            </a:r>
          </a:p>
          <a:p>
            <a:r>
              <a:rPr lang="en-US" dirty="0"/>
              <a:t>Role of the DBA</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a:t>
            </a:r>
          </a:p>
          <a:p>
            <a:r>
              <a:rPr lang="en-US" dirty="0"/>
              <a:t>Partner tools</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 Type="http://schemas.openxmlformats.org/officeDocument/2006/relationships/image" Target="../media/image12.jpeg"/><Relationship Id="rId21"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notesSlide" Target="../notesSlides/notesSlide23.xml"/><Relationship Id="rId16" Type="http://schemas.openxmlformats.org/officeDocument/2006/relationships/image" Target="../media/image25.png"/><Relationship Id="rId20" Type="http://schemas.openxmlformats.org/officeDocument/2006/relationships/image" Target="../media/image29.svg"/><Relationship Id="rId29" Type="http://schemas.openxmlformats.org/officeDocument/2006/relationships/image" Target="../media/image38.png"/><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svg"/><Relationship Id="rId32" Type="http://schemas.openxmlformats.org/officeDocument/2006/relationships/image" Target="../media/image41.sv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jpeg"/><Relationship Id="rId9" Type="http://schemas.openxmlformats.org/officeDocument/2006/relationships/image" Target="../media/image18.sv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svg"/><Relationship Id="rId3" Type="http://schemas.openxmlformats.org/officeDocument/2006/relationships/image" Target="../media/image12.jpe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4.png"/><Relationship Id="rId11" Type="http://schemas.openxmlformats.org/officeDocument/2006/relationships/image" Target="../media/image43.svg"/><Relationship Id="rId5" Type="http://schemas.openxmlformats.org/officeDocument/2006/relationships/image" Target="../media/image18.svg"/><Relationship Id="rId15" Type="http://schemas.openxmlformats.org/officeDocument/2006/relationships/image" Target="../media/image45.svg"/><Relationship Id="rId10" Type="http://schemas.openxmlformats.org/officeDocument/2006/relationships/image" Target="../media/image42.png"/><Relationship Id="rId4" Type="http://schemas.openxmlformats.org/officeDocument/2006/relationships/image" Target="../media/image17.png"/><Relationship Id="rId9" Type="http://schemas.openxmlformats.org/officeDocument/2006/relationships/image" Target="../media/image39.svg"/><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svg"/><Relationship Id="rId3" Type="http://schemas.openxmlformats.org/officeDocument/2006/relationships/image" Target="../media/image12.jpe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4.png"/><Relationship Id="rId11" Type="http://schemas.openxmlformats.org/officeDocument/2006/relationships/image" Target="../media/image47.svg"/><Relationship Id="rId5" Type="http://schemas.openxmlformats.org/officeDocument/2006/relationships/image" Target="../media/image18.svg"/><Relationship Id="rId15" Type="http://schemas.openxmlformats.org/officeDocument/2006/relationships/image" Target="../media/image45.svg"/><Relationship Id="rId10" Type="http://schemas.openxmlformats.org/officeDocument/2006/relationships/image" Target="../media/image46.png"/><Relationship Id="rId4" Type="http://schemas.openxmlformats.org/officeDocument/2006/relationships/image" Target="../media/image17.png"/><Relationship Id="rId9" Type="http://schemas.openxmlformats.org/officeDocument/2006/relationships/image" Target="../media/image39.svg"/><Relationship Id="rId1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1.png"/><Relationship Id="rId11" Type="http://schemas.openxmlformats.org/officeDocument/2006/relationships/image" Target="../media/image18.svg"/><Relationship Id="rId5" Type="http://schemas.openxmlformats.org/officeDocument/2006/relationships/image" Target="../media/image50.svg"/><Relationship Id="rId10" Type="http://schemas.openxmlformats.org/officeDocument/2006/relationships/image" Target="../media/image17.png"/><Relationship Id="rId4" Type="http://schemas.openxmlformats.org/officeDocument/2006/relationships/image" Target="../media/image49.png"/><Relationship Id="rId9" Type="http://schemas.openxmlformats.org/officeDocument/2006/relationships/image" Target="../media/image54.sv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59.png"/><Relationship Id="rId5" Type="http://schemas.microsoft.com/office/2007/relationships/hdphoto" Target="../media/hdphoto1.wdp"/><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6733" y="1817508"/>
            <a:ext cx="595276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 </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a:extLst>
              <a:ext uri="{FF2B5EF4-FFF2-40B4-BE49-F238E27FC236}">
                <a16:creationId xmlns:a16="http://schemas.microsoft.com/office/drawing/2014/main" id="{2D76C64B-163A-418D-8039-7A8F2DAAF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008110" y="1906945"/>
            <a:ext cx="5510425" cy="3725084"/>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38477" y="2466272"/>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IT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2800" dirty="0">
                <a:solidFill>
                  <a:schemeClr val="tx1"/>
                </a:solidFill>
              </a:rPr>
              <a:t>The solution for </a:t>
            </a:r>
            <a:r>
              <a:rPr lang="en-US" sz="2800" dirty="0" err="1">
                <a:solidFill>
                  <a:schemeClr val="tx1"/>
                </a:solidFill>
              </a:rPr>
              <a:t>Fabrikam's</a:t>
            </a:r>
            <a:r>
              <a:rPr lang="en-US" sz="2800" dirty="0">
                <a:solidFill>
                  <a:schemeClr val="tx1"/>
                </a:solidFill>
              </a:rPr>
              <a:t> scenario :</a:t>
            </a:r>
          </a:p>
          <a:p>
            <a:pPr lvl="0">
              <a:spcAft>
                <a:spcPts val="600"/>
              </a:spcAft>
            </a:pPr>
            <a:r>
              <a:rPr lang="en-US" sz="2400" dirty="0">
                <a:solidFill>
                  <a:schemeClr val="tx1"/>
                </a:solidFill>
              </a:rPr>
              <a:t>Assessment consisting of three steps; discovery, mapping, and evaluation of all the systems in the organization.</a:t>
            </a:r>
          </a:p>
          <a:p>
            <a:pPr lvl="0">
              <a:spcAft>
                <a:spcPts val="600"/>
              </a:spcAft>
            </a:pPr>
            <a:r>
              <a:rPr lang="en-US" sz="2400" dirty="0">
                <a:solidFill>
                  <a:schemeClr val="tx1"/>
                </a:solidFill>
              </a:rPr>
              <a:t>Migration of resources. Out of the assessment we will decide if we should rehost, refactor, rearchitect or rebuild each workload. </a:t>
            </a:r>
          </a:p>
          <a:p>
            <a:pPr lvl="0">
              <a:spcAft>
                <a:spcPts val="600"/>
              </a:spcAft>
            </a:pPr>
            <a:r>
              <a:rPr lang="en-US" sz="24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of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40455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Many customers have huge on-premises footprints of Windows and SQL Server 2008 and 2008 R2, but these products are rapidly approaching End of Support. This whiteboard design session is designed to help customers understand the risks of running unsupported software, and presents great options for using end of support to modernize in Azure or on-premises.. </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get an inventory of your 2008 server environment</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to categorize 2008 workloads, and evaluate the best option for each category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Understand the migration, upgrade and cost analysis tools available </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Innovations of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A7E8AE73-057C-4932-AD3F-AD2D71E8599C}"/>
              </a:ext>
            </a:extLst>
          </p:cNvPr>
          <p:cNvPicPr>
            <a:picLocks noChangeAspect="1"/>
          </p:cNvPicPr>
          <p:nvPr/>
        </p:nvPicPr>
        <p:blipFill>
          <a:blip r:embed="rId3"/>
          <a:stretch>
            <a:fillRect/>
          </a:stretch>
        </p:blipFill>
        <p:spPr>
          <a:xfrm>
            <a:off x="839885" y="4571843"/>
            <a:ext cx="10857917" cy="1896020"/>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8818706" cy="5237165"/>
          </a:xfrm>
        </p:spPr>
        <p:txBody>
          <a:bodyPr>
            <a:noAutofit/>
          </a:bodyPr>
          <a:lstStyle/>
          <a:p>
            <a:pPr marL="0" indent="0">
              <a:spcAft>
                <a:spcPts val="600"/>
              </a:spcAft>
              <a:buNone/>
            </a:pPr>
            <a:r>
              <a:rPr lang="en-US" sz="2800" dirty="0">
                <a:solidFill>
                  <a:schemeClr val="tx1"/>
                </a:solidFill>
              </a:rPr>
              <a:t>Cost/Benefit Analysis</a:t>
            </a:r>
            <a:endParaRPr lang="en-US" sz="2400" dirty="0">
              <a:solidFill>
                <a:schemeClr val="tx1"/>
              </a:solidFill>
            </a:endParaRPr>
          </a:p>
          <a:p>
            <a:pPr>
              <a:spcAft>
                <a:spcPts val="600"/>
              </a:spcAft>
            </a:pPr>
            <a:r>
              <a:rPr lang="en-US" sz="2400" dirty="0">
                <a:solidFill>
                  <a:schemeClr val="tx1"/>
                </a:solidFill>
              </a:rPr>
              <a:t>Maintain the current version</a:t>
            </a:r>
          </a:p>
          <a:p>
            <a:pPr lvl="1">
              <a:spcAft>
                <a:spcPts val="600"/>
              </a:spcAft>
            </a:pPr>
            <a:r>
              <a:rPr lang="en-US" sz="2000" dirty="0">
                <a:solidFill>
                  <a:schemeClr val="tx1"/>
                </a:solidFill>
              </a:rPr>
              <a:t>Premium Assurance offering</a:t>
            </a:r>
          </a:p>
          <a:p>
            <a:pPr lvl="1">
              <a:spcAft>
                <a:spcPts val="600"/>
              </a:spcAft>
            </a:pPr>
            <a:r>
              <a:rPr lang="en-US" sz="2000" dirty="0">
                <a:solidFill>
                  <a:schemeClr val="tx1"/>
                </a:solidFill>
              </a:rPr>
              <a:t>6 additional years of support with security, critical and important fixes</a:t>
            </a:r>
          </a:p>
          <a:p>
            <a:pPr lvl="1">
              <a:spcAft>
                <a:spcPts val="600"/>
              </a:spcAft>
            </a:pPr>
            <a:r>
              <a:rPr lang="en-US" sz="2000" dirty="0">
                <a:solidFill>
                  <a:schemeClr val="tx1"/>
                </a:solidFill>
              </a:rPr>
              <a:t>Tiered pricing model</a:t>
            </a:r>
          </a:p>
          <a:p>
            <a:pPr>
              <a:spcAft>
                <a:spcPts val="600"/>
              </a:spcAft>
            </a:pPr>
            <a:r>
              <a:rPr lang="en-US" sz="2400" dirty="0">
                <a:solidFill>
                  <a:schemeClr val="tx1"/>
                </a:solidFill>
              </a:rPr>
              <a:t>Rehost to Azure</a:t>
            </a:r>
            <a:endParaRPr lang="en-US" sz="1200" dirty="0">
              <a:solidFill>
                <a:schemeClr val="tx1"/>
              </a:solidFill>
            </a:endParaRPr>
          </a:p>
          <a:p>
            <a:pPr lvl="1">
              <a:spcAft>
                <a:spcPts val="600"/>
              </a:spcAft>
            </a:pPr>
            <a:r>
              <a:rPr lang="en-US" sz="2000" dirty="0">
                <a:solidFill>
                  <a:schemeClr val="tx1"/>
                </a:solidFill>
              </a:rPr>
              <a:t>Flexibility and scalability of the cloud</a:t>
            </a:r>
          </a:p>
          <a:p>
            <a:pPr lvl="1">
              <a:spcAft>
                <a:spcPts val="600"/>
              </a:spcAft>
            </a:pPr>
            <a:r>
              <a:rPr lang="en-US" sz="2000" dirty="0">
                <a:solidFill>
                  <a:schemeClr val="tx1"/>
                </a:solidFill>
              </a:rPr>
              <a:t>Take advantage of Azure Hybrid Benefits</a:t>
            </a:r>
          </a:p>
          <a:p>
            <a:pPr lvl="1">
              <a:spcAft>
                <a:spcPts val="600"/>
              </a:spcAft>
            </a:pPr>
            <a:r>
              <a:rPr lang="en-US" sz="2000" dirty="0">
                <a:solidFill>
                  <a:schemeClr val="tx1"/>
                </a:solidFill>
              </a:rPr>
              <a:t>3 additional years of Extended Security Updates at no charge</a:t>
            </a:r>
          </a:p>
          <a:p>
            <a:pPr lvl="1">
              <a:spcAft>
                <a:spcPts val="600"/>
              </a:spcAft>
            </a:pPr>
            <a:r>
              <a:rPr lang="en-US" sz="2000" dirty="0">
                <a:solidFill>
                  <a:schemeClr val="tx1"/>
                </a:solidFill>
              </a:rPr>
              <a:t>Use the Azure TCO Calculator to estimate cost savings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sp>
        <p:nvSpPr>
          <p:cNvPr id="5" name="Rectangle 4">
            <a:extLst>
              <a:ext uri="{FF2B5EF4-FFF2-40B4-BE49-F238E27FC236}">
                <a16:creationId xmlns:a16="http://schemas.microsoft.com/office/drawing/2014/main" id="{9F6A10A9-3384-4605-AEC7-77990F04AD48}"/>
              </a:ext>
            </a:extLst>
          </p:cNvPr>
          <p:cNvSpPr/>
          <p:nvPr/>
        </p:nvSpPr>
        <p:spPr>
          <a:xfrm>
            <a:off x="4491711" y="2325246"/>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0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Rectangle 5">
            <a:extLst>
              <a:ext uri="{FF2B5EF4-FFF2-40B4-BE49-F238E27FC236}">
                <a16:creationId xmlns:a16="http://schemas.microsoft.com/office/drawing/2014/main" id="{06FD8E9D-0FD2-4525-A7E3-B081BC379ADB}"/>
              </a:ext>
            </a:extLst>
          </p:cNvPr>
          <p:cNvSpPr/>
          <p:nvPr/>
        </p:nvSpPr>
        <p:spPr>
          <a:xfrm>
            <a:off x="4491711" y="3411040"/>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7" name="Rectangle 6">
            <a:extLst>
              <a:ext uri="{FF2B5EF4-FFF2-40B4-BE49-F238E27FC236}">
                <a16:creationId xmlns:a16="http://schemas.microsoft.com/office/drawing/2014/main" id="{479C863B-1A71-4ACA-AE2D-B39987D6F582}"/>
              </a:ext>
            </a:extLst>
          </p:cNvPr>
          <p:cNvSpPr/>
          <p:nvPr/>
        </p:nvSpPr>
        <p:spPr>
          <a:xfrm>
            <a:off x="4491711" y="4496834"/>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8" name="Rectangle 7">
            <a:extLst>
              <a:ext uri="{FF2B5EF4-FFF2-40B4-BE49-F238E27FC236}">
                <a16:creationId xmlns:a16="http://schemas.microsoft.com/office/drawing/2014/main" id="{BE75D91C-F396-4349-9EDB-B4B78673B4C9}"/>
              </a:ext>
            </a:extLst>
          </p:cNvPr>
          <p:cNvSpPr/>
          <p:nvPr/>
        </p:nvSpPr>
        <p:spPr>
          <a:xfrm>
            <a:off x="4491711" y="5582628"/>
            <a:ext cx="2485744" cy="88304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4" name="TextBox 23">
            <a:extLst>
              <a:ext uri="{FF2B5EF4-FFF2-40B4-BE49-F238E27FC236}">
                <a16:creationId xmlns:a16="http://schemas.microsoft.com/office/drawing/2014/main" id="{685D5CD0-91BB-4653-9D24-A1BDF2C35227}"/>
              </a:ext>
            </a:extLst>
          </p:cNvPr>
          <p:cNvSpPr txBox="1"/>
          <p:nvPr/>
        </p:nvSpPr>
        <p:spPr>
          <a:xfrm>
            <a:off x="5268361" y="1502684"/>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Migrate</a:t>
            </a:r>
          </a:p>
        </p:txBody>
      </p:sp>
      <p:sp>
        <p:nvSpPr>
          <p:cNvPr id="35"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865763" y="164890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326236D7-B0F0-445E-A714-54CD421D54C9}"/>
              </a:ext>
            </a:extLst>
          </p:cNvPr>
          <p:cNvCxnSpPr>
            <a:cxnSpLocks/>
          </p:cNvCxnSpPr>
          <p:nvPr/>
        </p:nvCxnSpPr>
        <p:spPr>
          <a:xfrm>
            <a:off x="2819782" y="2764900"/>
            <a:ext cx="0" cy="3259248"/>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725310-6CE5-44D8-81E5-102407B5DEE8}"/>
              </a:ext>
            </a:extLst>
          </p:cNvPr>
          <p:cNvCxnSpPr>
            <a:cxnSpLocks/>
          </p:cNvCxnSpPr>
          <p:nvPr/>
        </p:nvCxnSpPr>
        <p:spPr>
          <a:xfrm>
            <a:off x="2819782" y="276490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BE9596-088B-4339-A7B4-1D9340006803}"/>
              </a:ext>
            </a:extLst>
          </p:cNvPr>
          <p:cNvCxnSpPr>
            <a:cxnSpLocks/>
          </p:cNvCxnSpPr>
          <p:nvPr/>
        </p:nvCxnSpPr>
        <p:spPr>
          <a:xfrm>
            <a:off x="8653119" y="2766766"/>
            <a:ext cx="0" cy="3257382"/>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AF6F36-CBFE-40AF-ACFE-8EB26444672B}"/>
              </a:ext>
            </a:extLst>
          </p:cNvPr>
          <p:cNvCxnSpPr>
            <a:cxnSpLocks/>
          </p:cNvCxnSpPr>
          <p:nvPr/>
        </p:nvCxnSpPr>
        <p:spPr>
          <a:xfrm>
            <a:off x="2819782"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039BA-1935-4228-80AC-14CD8C2B913D}"/>
              </a:ext>
            </a:extLst>
          </p:cNvPr>
          <p:cNvCxnSpPr>
            <a:cxnSpLocks/>
          </p:cNvCxnSpPr>
          <p:nvPr/>
        </p:nvCxnSpPr>
        <p:spPr>
          <a:xfrm>
            <a:off x="2819782"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E61953-092C-40D9-B384-156C50EF6B06}"/>
              </a:ext>
            </a:extLst>
          </p:cNvPr>
          <p:cNvCxnSpPr>
            <a:cxnSpLocks/>
          </p:cNvCxnSpPr>
          <p:nvPr/>
        </p:nvCxnSpPr>
        <p:spPr>
          <a:xfrm>
            <a:off x="2819782"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FF1034-3ABB-4A30-8C3C-EE217675A646}"/>
              </a:ext>
            </a:extLst>
          </p:cNvPr>
          <p:cNvCxnSpPr>
            <a:cxnSpLocks/>
          </p:cNvCxnSpPr>
          <p:nvPr/>
        </p:nvCxnSpPr>
        <p:spPr>
          <a:xfrm>
            <a:off x="6989684" y="2766766"/>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F5C1D-FF37-45B4-B636-E7817E2C616A}"/>
              </a:ext>
            </a:extLst>
          </p:cNvPr>
          <p:cNvCxnSpPr>
            <a:cxnSpLocks/>
          </p:cNvCxnSpPr>
          <p:nvPr/>
        </p:nvCxnSpPr>
        <p:spPr>
          <a:xfrm>
            <a:off x="6989684" y="3852560"/>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B41272-0C63-4482-B4BB-D512C0977DE8}"/>
              </a:ext>
            </a:extLst>
          </p:cNvPr>
          <p:cNvCxnSpPr>
            <a:cxnSpLocks/>
          </p:cNvCxnSpPr>
          <p:nvPr/>
        </p:nvCxnSpPr>
        <p:spPr>
          <a:xfrm>
            <a:off x="6989684" y="493835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A42CDC-1918-4074-80CA-49DBE333A9EA}"/>
              </a:ext>
            </a:extLst>
          </p:cNvPr>
          <p:cNvCxnSpPr>
            <a:cxnSpLocks/>
          </p:cNvCxnSpPr>
          <p:nvPr/>
        </p:nvCxnSpPr>
        <p:spPr>
          <a:xfrm>
            <a:off x="6989684" y="602414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32" name="TextBox 20">
            <a:extLst>
              <a:ext uri="{FF2B5EF4-FFF2-40B4-BE49-F238E27FC236}">
                <a16:creationId xmlns:a16="http://schemas.microsoft.com/office/drawing/2014/main" id="{A7C53D5E-A66D-4747-9B6C-82FD4530783E}"/>
              </a:ext>
            </a:extLst>
          </p:cNvPr>
          <p:cNvSpPr txBox="1"/>
          <p:nvPr/>
        </p:nvSpPr>
        <p:spPr>
          <a:xfrm>
            <a:off x="1018643"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Assess</a:t>
            </a:r>
          </a:p>
        </p:txBody>
      </p:sp>
      <p:sp>
        <p:nvSpPr>
          <p:cNvPr id="33"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35369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32686" y="583669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662179" y="475090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685127" y="257931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689953" y="366510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TextBox 29">
            <a:extLst>
              <a:ext uri="{FF2B5EF4-FFF2-40B4-BE49-F238E27FC236}">
                <a16:creationId xmlns:a16="http://schemas.microsoft.com/office/drawing/2014/main" id="{730F0983-E466-4977-99F3-EFE1B11964ED}"/>
              </a:ext>
            </a:extLst>
          </p:cNvPr>
          <p:cNvSpPr txBox="1"/>
          <p:nvPr/>
        </p:nvSpPr>
        <p:spPr>
          <a:xfrm>
            <a:off x="9955132" y="4084429"/>
            <a:ext cx="1792850" cy="622056"/>
          </a:xfrm>
          <a:prstGeom prst="rect">
            <a:avLst/>
          </a:prstGeom>
          <a:noFill/>
        </p:spPr>
        <p:txBody>
          <a:bodyPr wrap="square" lIns="91440"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tx1">
                    <a:lumMod val="95000"/>
                  </a:schemeClr>
                </a:solidFill>
                <a:effectLst/>
                <a:uLnTx/>
                <a:uFillTx/>
                <a:latin typeface="Segoe UI Light"/>
                <a:ea typeface="+mn-ea"/>
                <a:cs typeface="+mn-cs"/>
              </a:rPr>
              <a:t>Optimize</a:t>
            </a:r>
          </a:p>
        </p:txBody>
      </p:sp>
      <p:sp>
        <p:nvSpPr>
          <p:cNvPr id="3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766874" y="421257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38202" y="420876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19FFE7EB-1EC3-44E0-B8F7-C6B7A2005296}"/>
              </a:ext>
            </a:extLst>
          </p:cNvPr>
          <p:cNvGrpSpPr/>
          <p:nvPr/>
        </p:nvGrpSpPr>
        <p:grpSpPr>
          <a:xfrm>
            <a:off x="687858" y="4261886"/>
            <a:ext cx="277735" cy="267142"/>
            <a:chOff x="749832" y="4317776"/>
            <a:chExt cx="277735" cy="267142"/>
          </a:xfrm>
        </p:grpSpPr>
        <p:sp>
          <p:nvSpPr>
            <p:cNvPr id="27" name="magnify" title="Icon of a magnifying glass">
              <a:extLst>
                <a:ext uri="{FF2B5EF4-FFF2-40B4-BE49-F238E27FC236}">
                  <a16:creationId xmlns:a16="http://schemas.microsoft.com/office/drawing/2014/main" id="{E13F22F6-A6A0-49C2-B0EC-DB893C3DEA3F}"/>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8" name="Rectangle 27">
              <a:extLst>
                <a:ext uri="{FF2B5EF4-FFF2-40B4-BE49-F238E27FC236}">
                  <a16:creationId xmlns:a16="http://schemas.microsoft.com/office/drawing/2014/main" id="{4535191A-D876-4509-BC19-72929BA72400}"/>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4799149"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0" name="Picture 19" descr="Image result for cloud texture">
            <a:extLst>
              <a:ext uri="{FF2B5EF4-FFF2-40B4-BE49-F238E27FC236}">
                <a16:creationId xmlns:a16="http://schemas.microsoft.com/office/drawing/2014/main" id="{3864E957-A2FC-483A-95A9-645A4DE6A59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9470010" y="1423107"/>
            <a:ext cx="1670502" cy="2283257"/>
          </a:xfrm>
          <a:prstGeom prst="rect">
            <a:avLst/>
          </a:prstGeom>
          <a:extLst>
            <a:ext uri="{909E8E84-426E-40DD-AFC4-6F175D3DCCD1}">
              <a14:hiddenFill xmlns:a14="http://schemas.microsoft.com/office/drawing/2010/main">
                <a:solidFill>
                  <a:srgbClr val="FFFFFF"/>
                </a:solidFill>
              </a14:hiddenFill>
            </a:ext>
          </a:extLst>
        </p:spPr>
      </p:pic>
      <p:pic>
        <p:nvPicPr>
          <p:cNvPr id="21" name="Picture 20" descr="Image result for cloud texture">
            <a:extLst>
              <a:ext uri="{FF2B5EF4-FFF2-40B4-BE49-F238E27FC236}">
                <a16:creationId xmlns:a16="http://schemas.microsoft.com/office/drawing/2014/main" id="{C0FF197C-E19E-42B4-BEDF-F01C8E96870E}"/>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l="15395" r="37863"/>
          <a:stretch/>
        </p:blipFill>
        <p:spPr bwMode="auto">
          <a:xfrm>
            <a:off x="9470010" y="3784787"/>
            <a:ext cx="1670502" cy="2377440"/>
          </a:xfrm>
          <a:prstGeom prst="rect">
            <a:avLst/>
          </a:prstGeom>
          <a:extLst>
            <a:ext uri="{909E8E84-426E-40DD-AFC4-6F175D3DCCD1}">
              <a14:hiddenFill xmlns:a14="http://schemas.microsoft.com/office/drawing/2010/main">
                <a:solidFill>
                  <a:srgbClr val="FFFFFF"/>
                </a:solidFill>
              </a14:hiddenFill>
            </a:ext>
          </a:extLst>
        </p:spPr>
      </p:pic>
      <p:sp>
        <p:nvSpPr>
          <p:cNvPr id="22" name="TextBox 49">
            <a:extLst>
              <a:ext uri="{FF2B5EF4-FFF2-40B4-BE49-F238E27FC236}">
                <a16:creationId xmlns:a16="http://schemas.microsoft.com/office/drawing/2014/main" id="{3E56126B-1637-409B-91BE-15E85E12D1CB}"/>
              </a:ext>
            </a:extLst>
          </p:cNvPr>
          <p:cNvSpPr txBox="1"/>
          <p:nvPr/>
        </p:nvSpPr>
        <p:spPr>
          <a:xfrm>
            <a:off x="9834235" y="948321"/>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3" name="TextBox 50">
            <a:extLst>
              <a:ext uri="{FF2B5EF4-FFF2-40B4-BE49-F238E27FC236}">
                <a16:creationId xmlns:a16="http://schemas.microsoft.com/office/drawing/2014/main" id="{AE7BF1DF-0B67-48A7-BC18-2F32474536E3}"/>
              </a:ext>
            </a:extLst>
          </p:cNvPr>
          <p:cNvSpPr txBox="1"/>
          <p:nvPr/>
        </p:nvSpPr>
        <p:spPr>
          <a:xfrm>
            <a:off x="6483140" y="948321"/>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4" name="Rectangle 23">
            <a:extLst>
              <a:ext uri="{FF2B5EF4-FFF2-40B4-BE49-F238E27FC236}">
                <a16:creationId xmlns:a16="http://schemas.microsoft.com/office/drawing/2014/main" id="{D09DBEFF-2437-44A1-B4EF-BCE760B0CF66}"/>
              </a:ext>
            </a:extLst>
          </p:cNvPr>
          <p:cNvSpPr/>
          <p:nvPr/>
        </p:nvSpPr>
        <p:spPr bwMode="auto">
          <a:xfrm>
            <a:off x="6514002" y="1423107"/>
            <a:ext cx="1670501" cy="2283257"/>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8A48CD11-6F1E-4E6F-BA4E-1832E54623E1}"/>
              </a:ext>
            </a:extLst>
          </p:cNvPr>
          <p:cNvSpPr/>
          <p:nvPr/>
        </p:nvSpPr>
        <p:spPr bwMode="auto">
          <a:xfrm>
            <a:off x="9470010" y="1423106"/>
            <a:ext cx="1670502" cy="2283258"/>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20ACA3E3-C2D5-4866-BA57-7FEC0B7BAFEE}"/>
              </a:ext>
            </a:extLst>
          </p:cNvPr>
          <p:cNvSpPr/>
          <p:nvPr/>
        </p:nvSpPr>
        <p:spPr bwMode="auto">
          <a:xfrm>
            <a:off x="6514002" y="3785013"/>
            <a:ext cx="1670501" cy="23772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2C222F33-0407-47CE-8D0F-369B99FB6168}"/>
              </a:ext>
            </a:extLst>
          </p:cNvPr>
          <p:cNvSpPr>
            <a:spLocks/>
          </p:cNvSpPr>
          <p:nvPr/>
        </p:nvSpPr>
        <p:spPr bwMode="auto">
          <a:xfrm>
            <a:off x="9470011" y="3784787"/>
            <a:ext cx="1670501" cy="2377440"/>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3941C03F-A7C4-48A3-82D9-673E75924C0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991948" y="2067678"/>
            <a:ext cx="328270" cy="303008"/>
          </a:xfrm>
          <a:prstGeom prst="rect">
            <a:avLst/>
          </a:prstGeom>
        </p:spPr>
      </p:pic>
      <p:pic>
        <p:nvPicPr>
          <p:cNvPr id="29" name="Graphic 61">
            <a:extLst>
              <a:ext uri="{FF2B5EF4-FFF2-40B4-BE49-F238E27FC236}">
                <a16:creationId xmlns:a16="http://schemas.microsoft.com/office/drawing/2014/main" id="{DD41D7A1-766A-4780-8CCA-DAECEBE871B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8935" y="1686566"/>
            <a:ext cx="482989" cy="445224"/>
          </a:xfrm>
          <a:prstGeom prst="rect">
            <a:avLst/>
          </a:prstGeom>
        </p:spPr>
      </p:pic>
      <p:pic>
        <p:nvPicPr>
          <p:cNvPr id="30" name="Graphic 27">
            <a:extLst>
              <a:ext uri="{FF2B5EF4-FFF2-40B4-BE49-F238E27FC236}">
                <a16:creationId xmlns:a16="http://schemas.microsoft.com/office/drawing/2014/main" id="{DD34140B-6BA9-4AD2-BEDC-65873ECFCE6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58071" y="2800482"/>
            <a:ext cx="364126" cy="486151"/>
          </a:xfrm>
          <a:prstGeom prst="rect">
            <a:avLst/>
          </a:prstGeom>
        </p:spPr>
      </p:pic>
      <p:sp>
        <p:nvSpPr>
          <p:cNvPr id="31" name="TextBox 32">
            <a:extLst>
              <a:ext uri="{FF2B5EF4-FFF2-40B4-BE49-F238E27FC236}">
                <a16:creationId xmlns:a16="http://schemas.microsoft.com/office/drawing/2014/main" id="{69659E58-03AF-4508-9AE6-A4FF06503EC6}"/>
              </a:ext>
            </a:extLst>
          </p:cNvPr>
          <p:cNvSpPr txBox="1"/>
          <p:nvPr/>
        </p:nvSpPr>
        <p:spPr>
          <a:xfrm>
            <a:off x="9611766" y="3238398"/>
            <a:ext cx="1538429"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32" name="TextBox 33">
            <a:extLst>
              <a:ext uri="{FF2B5EF4-FFF2-40B4-BE49-F238E27FC236}">
                <a16:creationId xmlns:a16="http://schemas.microsoft.com/office/drawing/2014/main" id="{7E24EA15-8A0A-44BD-93A1-9C60AE363522}"/>
              </a:ext>
            </a:extLst>
          </p:cNvPr>
          <p:cNvSpPr txBox="1"/>
          <p:nvPr/>
        </p:nvSpPr>
        <p:spPr>
          <a:xfrm>
            <a:off x="9726774" y="211696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3" name="Graphic 26">
            <a:extLst>
              <a:ext uri="{FF2B5EF4-FFF2-40B4-BE49-F238E27FC236}">
                <a16:creationId xmlns:a16="http://schemas.microsoft.com/office/drawing/2014/main" id="{5F56D097-84C3-4E92-8939-639154F929D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28216" y="4004059"/>
            <a:ext cx="464426" cy="428112"/>
          </a:xfrm>
          <a:prstGeom prst="rect">
            <a:avLst/>
          </a:prstGeom>
        </p:spPr>
      </p:pic>
      <p:pic>
        <p:nvPicPr>
          <p:cNvPr id="34" name="Picture 33" descr="Image result for java logo transparent">
            <a:extLst>
              <a:ext uri="{FF2B5EF4-FFF2-40B4-BE49-F238E27FC236}">
                <a16:creationId xmlns:a16="http://schemas.microsoft.com/office/drawing/2014/main" id="{FD4CE658-C154-45C5-8CA4-B0FA8612902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59841" y="3946829"/>
            <a:ext cx="446625" cy="446625"/>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7">
            <a:extLst>
              <a:ext uri="{FF2B5EF4-FFF2-40B4-BE49-F238E27FC236}">
                <a16:creationId xmlns:a16="http://schemas.microsoft.com/office/drawing/2014/main" id="{239238D1-DB31-4CE4-8323-CF34C8D69103}"/>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49330" y="4236787"/>
            <a:ext cx="387127" cy="455662"/>
          </a:xfrm>
          <a:prstGeom prst="rect">
            <a:avLst/>
          </a:prstGeom>
        </p:spPr>
      </p:pic>
      <p:pic>
        <p:nvPicPr>
          <p:cNvPr id="36" name="Picture 35">
            <a:extLst>
              <a:ext uri="{FF2B5EF4-FFF2-40B4-BE49-F238E27FC236}">
                <a16:creationId xmlns:a16="http://schemas.microsoft.com/office/drawing/2014/main" id="{5943D91D-940B-441E-A917-8DF94DDAED36}"/>
              </a:ext>
            </a:extLst>
          </p:cNvPr>
          <p:cNvPicPr>
            <a:picLocks noChangeAspect="1"/>
          </p:cNvPicPr>
          <p:nvPr/>
        </p:nvPicPr>
        <p:blipFill>
          <a:blip r:embed="rId15"/>
          <a:stretch>
            <a:fillRect/>
          </a:stretch>
        </p:blipFill>
        <p:spPr>
          <a:xfrm>
            <a:off x="6488087" y="4986359"/>
            <a:ext cx="654967" cy="728214"/>
          </a:xfrm>
          <a:prstGeom prst="rect">
            <a:avLst/>
          </a:prstGeom>
        </p:spPr>
      </p:pic>
      <p:sp>
        <p:nvSpPr>
          <p:cNvPr id="37" name="TextBox 41">
            <a:extLst>
              <a:ext uri="{FF2B5EF4-FFF2-40B4-BE49-F238E27FC236}">
                <a16:creationId xmlns:a16="http://schemas.microsoft.com/office/drawing/2014/main" id="{4692C63B-DD1A-43E9-A9F8-8911ECF062FF}"/>
              </a:ext>
            </a:extLst>
          </p:cNvPr>
          <p:cNvSpPr txBox="1"/>
          <p:nvPr/>
        </p:nvSpPr>
        <p:spPr>
          <a:xfrm>
            <a:off x="9534979" y="5553798"/>
            <a:ext cx="1545866"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Database for PostgreSQL/MySQL</a:t>
            </a:r>
          </a:p>
        </p:txBody>
      </p:sp>
      <p:sp>
        <p:nvSpPr>
          <p:cNvPr id="38" name="TextBox 42">
            <a:extLst>
              <a:ext uri="{FF2B5EF4-FFF2-40B4-BE49-F238E27FC236}">
                <a16:creationId xmlns:a16="http://schemas.microsoft.com/office/drawing/2014/main" id="{DE9B0C1C-6670-4389-A96A-0EEBF20A6632}"/>
              </a:ext>
            </a:extLst>
          </p:cNvPr>
          <p:cNvSpPr txBox="1"/>
          <p:nvPr/>
        </p:nvSpPr>
        <p:spPr>
          <a:xfrm>
            <a:off x="9741151" y="4440745"/>
            <a:ext cx="1316298" cy="44781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39" name="Picture 38" descr="Image result for mysql logo transparent">
            <a:extLst>
              <a:ext uri="{FF2B5EF4-FFF2-40B4-BE49-F238E27FC236}">
                <a16:creationId xmlns:a16="http://schemas.microsoft.com/office/drawing/2014/main" id="{59B49A53-6F34-48B2-8FB5-F713067C4BA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26293" y="5097766"/>
            <a:ext cx="756038" cy="391730"/>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52">
            <a:extLst>
              <a:ext uri="{FF2B5EF4-FFF2-40B4-BE49-F238E27FC236}">
                <a16:creationId xmlns:a16="http://schemas.microsoft.com/office/drawing/2014/main" id="{E8E54FA1-DB54-4B5A-A6B5-073613438EE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16496" y="4215165"/>
            <a:ext cx="821521" cy="569125"/>
          </a:xfrm>
          <a:prstGeom prst="rect">
            <a:avLst/>
          </a:prstGeom>
        </p:spPr>
      </p:pic>
      <p:sp>
        <p:nvSpPr>
          <p:cNvPr id="41" name="TextBox 53">
            <a:extLst>
              <a:ext uri="{FF2B5EF4-FFF2-40B4-BE49-F238E27FC236}">
                <a16:creationId xmlns:a16="http://schemas.microsoft.com/office/drawing/2014/main" id="{1973C4FC-563B-4C7C-9BED-EBBFCC48E8AA}"/>
              </a:ext>
            </a:extLst>
          </p:cNvPr>
          <p:cNvSpPr txBox="1"/>
          <p:nvPr/>
        </p:nvSpPr>
        <p:spPr>
          <a:xfrm>
            <a:off x="8237209" y="2895505"/>
            <a:ext cx="1180095" cy="58631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Site Recovery </a:t>
            </a:r>
          </a:p>
        </p:txBody>
      </p:sp>
      <p:sp>
        <p:nvSpPr>
          <p:cNvPr id="42" name="TextBox 54">
            <a:extLst>
              <a:ext uri="{FF2B5EF4-FFF2-40B4-BE49-F238E27FC236}">
                <a16:creationId xmlns:a16="http://schemas.microsoft.com/office/drawing/2014/main" id="{CD0853A3-C0CC-45CC-8CB5-FEF15ED4EA2F}"/>
              </a:ext>
            </a:extLst>
          </p:cNvPr>
          <p:cNvSpPr txBox="1"/>
          <p:nvPr/>
        </p:nvSpPr>
        <p:spPr>
          <a:xfrm>
            <a:off x="8268368" y="4713291"/>
            <a:ext cx="1180095" cy="87716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Segoe UI Semilight"/>
                <a:ea typeface="+mn-ea"/>
                <a:cs typeface="+mn-cs"/>
              </a:rPr>
              <a:t>Azure Database Migration Service</a:t>
            </a:r>
          </a:p>
        </p:txBody>
      </p:sp>
      <p:pic>
        <p:nvPicPr>
          <p:cNvPr id="43" name="Graphic 59">
            <a:extLst>
              <a:ext uri="{FF2B5EF4-FFF2-40B4-BE49-F238E27FC236}">
                <a16:creationId xmlns:a16="http://schemas.microsoft.com/office/drawing/2014/main" id="{E4B16469-666F-4CB2-AE05-6F1EE4F6CB4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90833" y="2409353"/>
            <a:ext cx="672848" cy="563314"/>
          </a:xfrm>
          <a:prstGeom prst="rect">
            <a:avLst/>
          </a:prstGeom>
        </p:spPr>
      </p:pic>
      <p:grpSp>
        <p:nvGrpSpPr>
          <p:cNvPr id="44" name="Group 43">
            <a:extLst>
              <a:ext uri="{FF2B5EF4-FFF2-40B4-BE49-F238E27FC236}">
                <a16:creationId xmlns:a16="http://schemas.microsoft.com/office/drawing/2014/main" id="{9A56EBA4-01FC-470B-8270-2AA7CCBFA8E1}"/>
              </a:ext>
            </a:extLst>
          </p:cNvPr>
          <p:cNvGrpSpPr/>
          <p:nvPr/>
        </p:nvGrpSpPr>
        <p:grpSpPr>
          <a:xfrm>
            <a:off x="9797021" y="5103639"/>
            <a:ext cx="1086731" cy="491839"/>
            <a:chOff x="10256919" y="5281444"/>
            <a:chExt cx="1214262" cy="593621"/>
          </a:xfrm>
        </p:grpSpPr>
        <p:pic>
          <p:nvPicPr>
            <p:cNvPr id="54" name="Graphic 34">
              <a:extLst>
                <a:ext uri="{FF2B5EF4-FFF2-40B4-BE49-F238E27FC236}">
                  <a16:creationId xmlns:a16="http://schemas.microsoft.com/office/drawing/2014/main" id="{F2F8968F-F125-4269-8AC5-8CC9E7B4FA6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256919" y="5281444"/>
              <a:ext cx="465878" cy="593621"/>
            </a:xfrm>
            <a:prstGeom prst="rect">
              <a:avLst/>
            </a:prstGeom>
          </p:spPr>
        </p:pic>
        <p:pic>
          <p:nvPicPr>
            <p:cNvPr id="55" name="Graphic 61">
              <a:extLst>
                <a:ext uri="{FF2B5EF4-FFF2-40B4-BE49-F238E27FC236}">
                  <a16:creationId xmlns:a16="http://schemas.microsoft.com/office/drawing/2014/main" id="{23369AC0-639E-438A-B832-C8309A25C2E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51575" y="5289633"/>
              <a:ext cx="419606" cy="568426"/>
            </a:xfrm>
            <a:prstGeom prst="rect">
              <a:avLst/>
            </a:prstGeom>
          </p:spPr>
        </p:pic>
      </p:grpSp>
      <p:sp>
        <p:nvSpPr>
          <p:cNvPr id="45" name="PageRight_E761">
            <a:extLst>
              <a:ext uri="{FF2B5EF4-FFF2-40B4-BE49-F238E27FC236}">
                <a16:creationId xmlns:a16="http://schemas.microsoft.com/office/drawing/2014/main" id="{D9DC9EE6-2305-4F5A-B65A-520C55E7E8FF}"/>
              </a:ext>
            </a:extLst>
          </p:cNvPr>
          <p:cNvSpPr>
            <a:spLocks noChangeAspect="1" noEditPoints="1"/>
          </p:cNvSpPr>
          <p:nvPr/>
        </p:nvSpPr>
        <p:spPr bwMode="auto">
          <a:xfrm>
            <a:off x="8649281" y="35675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BF32788B-E5B9-4B05-8001-9427A6AF6C2C}"/>
              </a:ext>
            </a:extLst>
          </p:cNvPr>
          <p:cNvCxnSpPr>
            <a:cxnSpLocks/>
          </p:cNvCxnSpPr>
          <p:nvPr/>
        </p:nvCxnSpPr>
        <p:spPr>
          <a:xfrm>
            <a:off x="6529354" y="251072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9F6C7319-5E0D-4E74-A9D0-AA1A627E8291}"/>
              </a:ext>
            </a:extLst>
          </p:cNvPr>
          <p:cNvCxnSpPr>
            <a:cxnSpLocks/>
          </p:cNvCxnSpPr>
          <p:nvPr/>
        </p:nvCxnSpPr>
        <p:spPr>
          <a:xfrm>
            <a:off x="9485363" y="2504564"/>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8" name="Straight Connector 47">
            <a:extLst>
              <a:ext uri="{FF2B5EF4-FFF2-40B4-BE49-F238E27FC236}">
                <a16:creationId xmlns:a16="http://schemas.microsoft.com/office/drawing/2014/main" id="{D360F684-4F7F-4004-8AC3-C1E05FC9145C}"/>
              </a:ext>
            </a:extLst>
          </p:cNvPr>
          <p:cNvCxnSpPr>
            <a:cxnSpLocks/>
          </p:cNvCxnSpPr>
          <p:nvPr/>
        </p:nvCxnSpPr>
        <p:spPr>
          <a:xfrm>
            <a:off x="9485363" y="4784290"/>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9" name="Straight Connector 48">
            <a:extLst>
              <a:ext uri="{FF2B5EF4-FFF2-40B4-BE49-F238E27FC236}">
                <a16:creationId xmlns:a16="http://schemas.microsoft.com/office/drawing/2014/main" id="{C404CFCA-4E65-4C92-BE27-00EB726EDF48}"/>
              </a:ext>
            </a:extLst>
          </p:cNvPr>
          <p:cNvCxnSpPr>
            <a:cxnSpLocks/>
          </p:cNvCxnSpPr>
          <p:nvPr/>
        </p:nvCxnSpPr>
        <p:spPr>
          <a:xfrm>
            <a:off x="6529354" y="4785821"/>
            <a:ext cx="1639796" cy="0"/>
          </a:xfrm>
          <a:prstGeom prst="line">
            <a:avLst/>
          </a:prstGeom>
          <a:noFill/>
          <a:ln w="25400" cap="rnd" cmpd="sng" algn="ctr">
            <a:solidFill>
              <a:srgbClr val="353535">
                <a:alpha val="35000"/>
              </a:srgbClr>
            </a:solidFill>
            <a:prstDash val="sysDot"/>
            <a:headEnd type="none"/>
            <a:tailEnd type="none"/>
          </a:ln>
          <a:effectLst/>
        </p:spPr>
      </p:cxnSp>
      <p:pic>
        <p:nvPicPr>
          <p:cNvPr id="50" name="Graphic 63">
            <a:extLst>
              <a:ext uri="{FF2B5EF4-FFF2-40B4-BE49-F238E27FC236}">
                <a16:creationId xmlns:a16="http://schemas.microsoft.com/office/drawing/2014/main" id="{3D10C963-01A5-4E92-9BF3-D798B642F45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009827" y="2865632"/>
            <a:ext cx="370660" cy="485413"/>
          </a:xfrm>
          <a:prstGeom prst="rect">
            <a:avLst/>
          </a:prstGeom>
        </p:spPr>
      </p:pic>
      <p:pic>
        <p:nvPicPr>
          <p:cNvPr id="51" name="Graphic 65">
            <a:extLst>
              <a:ext uri="{FF2B5EF4-FFF2-40B4-BE49-F238E27FC236}">
                <a16:creationId xmlns:a16="http://schemas.microsoft.com/office/drawing/2014/main" id="{ED190288-C9F1-45B3-9B14-6143311E4B5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75734" y="5565615"/>
            <a:ext cx="360985" cy="472743"/>
          </a:xfrm>
          <a:prstGeom prst="rect">
            <a:avLst/>
          </a:prstGeom>
        </p:spPr>
      </p:pic>
      <p:pic>
        <p:nvPicPr>
          <p:cNvPr id="52" name="Picture 51">
            <a:extLst>
              <a:ext uri="{FF2B5EF4-FFF2-40B4-BE49-F238E27FC236}">
                <a16:creationId xmlns:a16="http://schemas.microsoft.com/office/drawing/2014/main" id="{C24455F8-71EE-4F2F-8466-68F959BFD65F}"/>
              </a:ext>
            </a:extLst>
          </p:cNvPr>
          <p:cNvPicPr>
            <a:picLocks noChangeAspect="1"/>
          </p:cNvPicPr>
          <p:nvPr/>
        </p:nvPicPr>
        <p:blipFill>
          <a:blip r:embed="rId27"/>
          <a:stretch>
            <a:fillRect/>
          </a:stretch>
        </p:blipFill>
        <p:spPr>
          <a:xfrm>
            <a:off x="7480516" y="4017703"/>
            <a:ext cx="449615" cy="275120"/>
          </a:xfrm>
          <a:prstGeom prst="rect">
            <a:avLst/>
          </a:prstGeom>
        </p:spPr>
      </p:pic>
      <p:pic>
        <p:nvPicPr>
          <p:cNvPr id="53" name="Picture 52" descr="Image result for microsoft.net logo">
            <a:extLst>
              <a:ext uri="{FF2B5EF4-FFF2-40B4-BE49-F238E27FC236}">
                <a16:creationId xmlns:a16="http://schemas.microsoft.com/office/drawing/2014/main" id="{9F78A2B8-4268-4673-B665-5EDDA02347FD}"/>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56250" t="25833" r="3958" b="26251"/>
          <a:stretch/>
        </p:blipFill>
        <p:spPr bwMode="auto">
          <a:xfrm>
            <a:off x="7052571" y="1696802"/>
            <a:ext cx="462462" cy="2784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5">
            <a:extLst>
              <a:ext uri="{FF2B5EF4-FFF2-40B4-BE49-F238E27FC236}">
                <a16:creationId xmlns:a16="http://schemas.microsoft.com/office/drawing/2014/main" id="{EB05517D-8869-49D2-BDD1-E81EC583D5A8}"/>
              </a:ext>
            </a:extLst>
          </p:cNvPr>
          <p:cNvSpPr txBox="1"/>
          <p:nvPr/>
        </p:nvSpPr>
        <p:spPr>
          <a:xfrm>
            <a:off x="9761481" y="128723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9" name="TextBox 74">
            <a:extLst>
              <a:ext uri="{FF2B5EF4-FFF2-40B4-BE49-F238E27FC236}">
                <a16:creationId xmlns:a16="http://schemas.microsoft.com/office/drawing/2014/main" id="{7675F74A-1A6A-4B09-B0BD-BE39EBDFE8CA}"/>
              </a:ext>
            </a:extLst>
          </p:cNvPr>
          <p:cNvSpPr txBox="1"/>
          <p:nvPr/>
        </p:nvSpPr>
        <p:spPr>
          <a:xfrm>
            <a:off x="9802495" y="365357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0" name="TextBox 75">
            <a:extLst>
              <a:ext uri="{FF2B5EF4-FFF2-40B4-BE49-F238E27FC236}">
                <a16:creationId xmlns:a16="http://schemas.microsoft.com/office/drawing/2014/main" id="{0B299392-E359-4631-98E3-39327EB84BAD}"/>
              </a:ext>
            </a:extLst>
          </p:cNvPr>
          <p:cNvSpPr txBox="1"/>
          <p:nvPr/>
        </p:nvSpPr>
        <p:spPr>
          <a:xfrm>
            <a:off x="9771458" y="2396215"/>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6">
            <a:extLst>
              <a:ext uri="{FF2B5EF4-FFF2-40B4-BE49-F238E27FC236}">
                <a16:creationId xmlns:a16="http://schemas.microsoft.com/office/drawing/2014/main" id="{100D5AE6-3108-4923-9E57-7A834F653506}"/>
              </a:ext>
            </a:extLst>
          </p:cNvPr>
          <p:cNvSpPr txBox="1"/>
          <p:nvPr/>
        </p:nvSpPr>
        <p:spPr>
          <a:xfrm>
            <a:off x="9759160" y="4693913"/>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77">
            <a:extLst>
              <a:ext uri="{FF2B5EF4-FFF2-40B4-BE49-F238E27FC236}">
                <a16:creationId xmlns:a16="http://schemas.microsoft.com/office/drawing/2014/main" id="{ED8D0820-7EBD-4F21-AEAD-C13EA50578F6}"/>
              </a:ext>
            </a:extLst>
          </p:cNvPr>
          <p:cNvSpPr txBox="1"/>
          <p:nvPr/>
        </p:nvSpPr>
        <p:spPr>
          <a:xfrm>
            <a:off x="6786308" y="2389819"/>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82">
            <a:extLst>
              <a:ext uri="{FF2B5EF4-FFF2-40B4-BE49-F238E27FC236}">
                <a16:creationId xmlns:a16="http://schemas.microsoft.com/office/drawing/2014/main" id="{045C7C20-F27E-4500-B53E-AA9CA338A226}"/>
              </a:ext>
            </a:extLst>
          </p:cNvPr>
          <p:cNvSpPr txBox="1"/>
          <p:nvPr/>
        </p:nvSpPr>
        <p:spPr>
          <a:xfrm>
            <a:off x="6764406" y="132085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83">
            <a:extLst>
              <a:ext uri="{FF2B5EF4-FFF2-40B4-BE49-F238E27FC236}">
                <a16:creationId xmlns:a16="http://schemas.microsoft.com/office/drawing/2014/main" id="{DDCBF468-3B5F-4D2B-88FC-7F9F5600ADD4}"/>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417385" y="3023860"/>
            <a:ext cx="259424" cy="264474"/>
          </a:xfrm>
          <a:prstGeom prst="rect">
            <a:avLst/>
          </a:prstGeom>
        </p:spPr>
      </p:pic>
      <p:pic>
        <p:nvPicPr>
          <p:cNvPr id="15" name="Graphic 84">
            <a:extLst>
              <a:ext uri="{FF2B5EF4-FFF2-40B4-BE49-F238E27FC236}">
                <a16:creationId xmlns:a16="http://schemas.microsoft.com/office/drawing/2014/main" id="{9B4058D2-CA03-4E25-8985-94A759C3DC8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536265" y="5710068"/>
            <a:ext cx="272687" cy="277995"/>
          </a:xfrm>
          <a:prstGeom prst="rect">
            <a:avLst/>
          </a:prstGeom>
        </p:spPr>
      </p:pic>
      <p:sp>
        <p:nvSpPr>
          <p:cNvPr id="16" name="TextBox 87">
            <a:extLst>
              <a:ext uri="{FF2B5EF4-FFF2-40B4-BE49-F238E27FC236}">
                <a16:creationId xmlns:a16="http://schemas.microsoft.com/office/drawing/2014/main" id="{3B17DD31-985C-4389-9DE8-F6E637E1A78A}"/>
              </a:ext>
            </a:extLst>
          </p:cNvPr>
          <p:cNvSpPr txBox="1"/>
          <p:nvPr/>
        </p:nvSpPr>
        <p:spPr>
          <a:xfrm>
            <a:off x="6806753" y="471158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7" name="TextBox 88">
            <a:extLst>
              <a:ext uri="{FF2B5EF4-FFF2-40B4-BE49-F238E27FC236}">
                <a16:creationId xmlns:a16="http://schemas.microsoft.com/office/drawing/2014/main" id="{42B161DF-F3C6-4626-989F-4089CF7310E9}"/>
              </a:ext>
            </a:extLst>
          </p:cNvPr>
          <p:cNvSpPr txBox="1"/>
          <p:nvPr/>
        </p:nvSpPr>
        <p:spPr>
          <a:xfrm>
            <a:off x="6827769" y="365701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8" name="Graphic 90">
            <a:extLst>
              <a:ext uri="{FF2B5EF4-FFF2-40B4-BE49-F238E27FC236}">
                <a16:creationId xmlns:a16="http://schemas.microsoft.com/office/drawing/2014/main" id="{5E7D3A9A-8FC4-459E-A47A-BDE08A954B52}"/>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281287" y="2045944"/>
            <a:ext cx="249935" cy="270404"/>
          </a:xfrm>
          <a:prstGeom prst="rect">
            <a:avLst/>
          </a:prstGeom>
        </p:spPr>
      </p:pic>
      <p:sp>
        <p:nvSpPr>
          <p:cNvPr id="19" name="Rectangle 18">
            <a:extLst>
              <a:ext uri="{FF2B5EF4-FFF2-40B4-BE49-F238E27FC236}">
                <a16:creationId xmlns:a16="http://schemas.microsoft.com/office/drawing/2014/main" id="{43EB13CE-A10D-499D-A132-AB294625BFA4}"/>
              </a:ext>
            </a:extLst>
          </p:cNvPr>
          <p:cNvSpPr/>
          <p:nvPr/>
        </p:nvSpPr>
        <p:spPr>
          <a:xfrm>
            <a:off x="6599214" y="3316258"/>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Your are applying a container strategy to certain workloads</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8" name="PageEdit_EFB8">
            <a:extLst>
              <a:ext uri="{FF2B5EF4-FFF2-40B4-BE49-F238E27FC236}">
                <a16:creationId xmlns:a16="http://schemas.microsoft.com/office/drawing/2014/main" id="{3F3850BF-25AF-4569-B77E-0843F1BEEF73}"/>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2CF219BA-6FD2-42D2-8B39-B7113847D464}"/>
              </a:ext>
            </a:extLst>
          </p:cNvPr>
          <p:cNvGrpSpPr/>
          <p:nvPr/>
        </p:nvGrpSpPr>
        <p:grpSpPr>
          <a:xfrm>
            <a:off x="6770343" y="2116183"/>
            <a:ext cx="4651520" cy="2948388"/>
            <a:chOff x="7081678" y="1425610"/>
            <a:chExt cx="4651520" cy="2948388"/>
          </a:xfrm>
        </p:grpSpPr>
        <p:pic>
          <p:nvPicPr>
            <p:cNvPr id="20" name="Picture 19" descr="Image result for cloud texture">
              <a:extLst>
                <a:ext uri="{FF2B5EF4-FFF2-40B4-BE49-F238E27FC236}">
                  <a16:creationId xmlns:a16="http://schemas.microsoft.com/office/drawing/2014/main" id="{1873BDA4-792C-4638-B0D1-A0D7A47C38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21" name="TextBox 86">
              <a:extLst>
                <a:ext uri="{FF2B5EF4-FFF2-40B4-BE49-F238E27FC236}">
                  <a16:creationId xmlns:a16="http://schemas.microsoft.com/office/drawing/2014/main" id="{06CD1999-1051-4966-B937-8075E92B5201}"/>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22" name="TextBox 87">
              <a:extLst>
                <a:ext uri="{FF2B5EF4-FFF2-40B4-BE49-F238E27FC236}">
                  <a16:creationId xmlns:a16="http://schemas.microsoft.com/office/drawing/2014/main" id="{8EB8A2D8-6A07-483D-B807-7F39C59AB55D}"/>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23" name="Rectangle 22">
              <a:extLst>
                <a:ext uri="{FF2B5EF4-FFF2-40B4-BE49-F238E27FC236}">
                  <a16:creationId xmlns:a16="http://schemas.microsoft.com/office/drawing/2014/main" id="{A0717322-2838-4EF8-8833-CE1E07B59B64}"/>
                </a:ext>
              </a:extLst>
            </p:cNvPr>
            <p:cNvSpPr/>
            <p:nvPr/>
          </p:nvSpPr>
          <p:spPr bwMode="auto">
            <a:xfrm>
              <a:off x="7106688" y="1958543"/>
              <a:ext cx="1670501" cy="240041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D460411F-D8B7-4EBA-90F0-A8604AADAE6A}"/>
                </a:ext>
              </a:extLst>
            </p:cNvPr>
            <p:cNvSpPr/>
            <p:nvPr/>
          </p:nvSpPr>
          <p:spPr bwMode="auto">
            <a:xfrm>
              <a:off x="10062696" y="1958542"/>
              <a:ext cx="1670502" cy="2400412"/>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 name="Graphic 94">
              <a:extLst>
                <a:ext uri="{FF2B5EF4-FFF2-40B4-BE49-F238E27FC236}">
                  <a16:creationId xmlns:a16="http://schemas.microsoft.com/office/drawing/2014/main" id="{05A26D68-47AE-4E4A-8CC3-68B6887F3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5884" y="3337619"/>
              <a:ext cx="364126" cy="486151"/>
            </a:xfrm>
            <a:prstGeom prst="rect">
              <a:avLst/>
            </a:prstGeom>
          </p:spPr>
        </p:pic>
        <p:sp>
          <p:nvSpPr>
            <p:cNvPr id="26" name="TextBox 95">
              <a:extLst>
                <a:ext uri="{FF2B5EF4-FFF2-40B4-BE49-F238E27FC236}">
                  <a16:creationId xmlns:a16="http://schemas.microsoft.com/office/drawing/2014/main" id="{60AE5122-69B7-4CA6-98C4-92716BDBFC05}"/>
                </a:ext>
              </a:extLst>
            </p:cNvPr>
            <p:cNvSpPr txBox="1"/>
            <p:nvPr/>
          </p:nvSpPr>
          <p:spPr>
            <a:xfrm>
              <a:off x="10128732" y="3773834"/>
              <a:ext cx="1538429" cy="6001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27" name="TextBox 96">
              <a:extLst>
                <a:ext uri="{FF2B5EF4-FFF2-40B4-BE49-F238E27FC236}">
                  <a16:creationId xmlns:a16="http://schemas.microsoft.com/office/drawing/2014/main" id="{E5E86B53-1B92-4440-83EC-D4D55FBC7C3C}"/>
                </a:ext>
              </a:extLst>
            </p:cNvPr>
            <p:cNvSpPr txBox="1"/>
            <p:nvPr/>
          </p:nvSpPr>
          <p:spPr>
            <a:xfrm>
              <a:off x="10198753" y="2640372"/>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App Service</a:t>
              </a:r>
            </a:p>
          </p:txBody>
        </p:sp>
        <p:sp>
          <p:nvSpPr>
            <p:cNvPr id="28" name="Rectangle 27">
              <a:extLst>
                <a:ext uri="{FF2B5EF4-FFF2-40B4-BE49-F238E27FC236}">
                  <a16:creationId xmlns:a16="http://schemas.microsoft.com/office/drawing/2014/main" id="{E0F5D322-23FA-4A78-8565-7F8B95FD093F}"/>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29" name="PageRight_E761">
              <a:extLst>
                <a:ext uri="{FF2B5EF4-FFF2-40B4-BE49-F238E27FC236}">
                  <a16:creationId xmlns:a16="http://schemas.microsoft.com/office/drawing/2014/main" id="{7E7071BB-0208-453F-91E1-48A8B4BA8561}"/>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30" name="Straight Connector 29">
              <a:extLst>
                <a:ext uri="{FF2B5EF4-FFF2-40B4-BE49-F238E27FC236}">
                  <a16:creationId xmlns:a16="http://schemas.microsoft.com/office/drawing/2014/main" id="{9108492C-E4DD-47BC-8556-6A80EF2F057B}"/>
                </a:ext>
              </a:extLst>
            </p:cNvPr>
            <p:cNvCxnSpPr>
              <a:cxnSpLocks/>
            </p:cNvCxnSpPr>
            <p:nvPr/>
          </p:nvCxnSpPr>
          <p:spPr>
            <a:xfrm>
              <a:off x="7122040" y="3073059"/>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31" name="Straight Connector 30">
              <a:extLst>
                <a:ext uri="{FF2B5EF4-FFF2-40B4-BE49-F238E27FC236}">
                  <a16:creationId xmlns:a16="http://schemas.microsoft.com/office/drawing/2014/main" id="{7AB6FD4F-2E11-4BD4-B8B8-1C951930CBCF}"/>
                </a:ext>
              </a:extLst>
            </p:cNvPr>
            <p:cNvCxnSpPr>
              <a:cxnSpLocks/>
            </p:cNvCxnSpPr>
            <p:nvPr/>
          </p:nvCxnSpPr>
          <p:spPr>
            <a:xfrm>
              <a:off x="10078049" y="3080341"/>
              <a:ext cx="1639796" cy="0"/>
            </a:xfrm>
            <a:prstGeom prst="line">
              <a:avLst/>
            </a:prstGeom>
            <a:noFill/>
            <a:ln w="25400" cap="rnd" cmpd="sng" algn="ctr">
              <a:solidFill>
                <a:srgbClr val="353535">
                  <a:alpha val="35000"/>
                </a:srgbClr>
              </a:solidFill>
              <a:prstDash val="sysDot"/>
              <a:headEnd type="none"/>
              <a:tailEnd type="none"/>
            </a:ln>
            <a:effectLst/>
          </p:spPr>
        </p:cxnSp>
        <p:pic>
          <p:nvPicPr>
            <p:cNvPr id="32" name="Graphic 115">
              <a:extLst>
                <a:ext uri="{FF2B5EF4-FFF2-40B4-BE49-F238E27FC236}">
                  <a16:creationId xmlns:a16="http://schemas.microsoft.com/office/drawing/2014/main" id="{A48A77DF-ED08-49A1-BD55-D4BB7BD341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10" name="TextBox 121">
            <a:extLst>
              <a:ext uri="{FF2B5EF4-FFF2-40B4-BE49-F238E27FC236}">
                <a16:creationId xmlns:a16="http://schemas.microsoft.com/office/drawing/2014/main" id="{A1315D23-5069-492C-B3F1-4AB5D9E34488}"/>
              </a:ext>
            </a:extLst>
          </p:cNvPr>
          <p:cNvSpPr txBox="1"/>
          <p:nvPr/>
        </p:nvSpPr>
        <p:spPr>
          <a:xfrm>
            <a:off x="10052807" y="2527860"/>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1" name="TextBox 123">
            <a:extLst>
              <a:ext uri="{FF2B5EF4-FFF2-40B4-BE49-F238E27FC236}">
                <a16:creationId xmlns:a16="http://schemas.microsoft.com/office/drawing/2014/main" id="{B1F5C57C-3707-446A-9CCE-D4B2CE7D3D06}"/>
              </a:ext>
            </a:extLst>
          </p:cNvPr>
          <p:cNvSpPr txBox="1"/>
          <p:nvPr/>
        </p:nvSpPr>
        <p:spPr>
          <a:xfrm>
            <a:off x="10042998" y="36357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 name="TextBox 125">
            <a:extLst>
              <a:ext uri="{FF2B5EF4-FFF2-40B4-BE49-F238E27FC236}">
                <a16:creationId xmlns:a16="http://schemas.microsoft.com/office/drawing/2014/main" id="{EE21C6EF-59E5-4E0D-B539-5E128CADAE2C}"/>
              </a:ext>
            </a:extLst>
          </p:cNvPr>
          <p:cNvSpPr txBox="1"/>
          <p:nvPr/>
        </p:nvSpPr>
        <p:spPr>
          <a:xfrm>
            <a:off x="7010734" y="3642722"/>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3" name="TextBox 126">
            <a:extLst>
              <a:ext uri="{FF2B5EF4-FFF2-40B4-BE49-F238E27FC236}">
                <a16:creationId xmlns:a16="http://schemas.microsoft.com/office/drawing/2014/main" id="{DAA95044-30B3-4DEA-B876-01FD85AF2416}"/>
              </a:ext>
            </a:extLst>
          </p:cNvPr>
          <p:cNvSpPr txBox="1"/>
          <p:nvPr/>
        </p:nvSpPr>
        <p:spPr>
          <a:xfrm>
            <a:off x="7086995" y="254964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4" name="Graphic 127">
            <a:extLst>
              <a:ext uri="{FF2B5EF4-FFF2-40B4-BE49-F238E27FC236}">
                <a16:creationId xmlns:a16="http://schemas.microsoft.com/office/drawing/2014/main" id="{7DF9AB1D-173D-4CF6-BF86-7D989B98CA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1811" y="4276763"/>
            <a:ext cx="259424" cy="264474"/>
          </a:xfrm>
          <a:prstGeom prst="rect">
            <a:avLst/>
          </a:prstGeom>
        </p:spPr>
      </p:pic>
      <p:pic>
        <p:nvPicPr>
          <p:cNvPr id="15" name="Graphic 132">
            <a:extLst>
              <a:ext uri="{FF2B5EF4-FFF2-40B4-BE49-F238E27FC236}">
                <a16:creationId xmlns:a16="http://schemas.microsoft.com/office/drawing/2014/main" id="{1A5E564A-4C27-408A-BCAA-AB5AD4FADC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04549" y="2977903"/>
            <a:ext cx="379350" cy="378618"/>
          </a:xfrm>
          <a:prstGeom prst="rect">
            <a:avLst/>
          </a:prstGeom>
        </p:spPr>
      </p:pic>
      <p:pic>
        <p:nvPicPr>
          <p:cNvPr id="17" name="Graphic 35">
            <a:extLst>
              <a:ext uri="{FF2B5EF4-FFF2-40B4-BE49-F238E27FC236}">
                <a16:creationId xmlns:a16="http://schemas.microsoft.com/office/drawing/2014/main" id="{FB66D1D7-092C-4EE1-A47E-E9235338B33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5316" y="3013027"/>
            <a:ext cx="352787" cy="381679"/>
          </a:xfrm>
          <a:prstGeom prst="rect">
            <a:avLst/>
          </a:prstGeom>
        </p:spPr>
      </p:pic>
      <p:pic>
        <p:nvPicPr>
          <p:cNvPr id="18" name="Graphic 36">
            <a:extLst>
              <a:ext uri="{FF2B5EF4-FFF2-40B4-BE49-F238E27FC236}">
                <a16:creationId xmlns:a16="http://schemas.microsoft.com/office/drawing/2014/main" id="{CAB936BC-6CFB-4495-AA88-D16F185276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67318" y="3042409"/>
            <a:ext cx="352787" cy="322175"/>
          </a:xfrm>
          <a:prstGeom prst="rect">
            <a:avLst/>
          </a:prstGeom>
        </p:spPr>
      </p:pic>
      <p:sp>
        <p:nvSpPr>
          <p:cNvPr id="19" name="TextBox 34">
            <a:extLst>
              <a:ext uri="{FF2B5EF4-FFF2-40B4-BE49-F238E27FC236}">
                <a16:creationId xmlns:a16="http://schemas.microsoft.com/office/drawing/2014/main" id="{57D6D2EA-43B6-476A-B9B0-6F0AF815AD37}"/>
              </a:ext>
            </a:extLst>
          </p:cNvPr>
          <p:cNvSpPr txBox="1"/>
          <p:nvPr/>
        </p:nvSpPr>
        <p:spPr>
          <a:xfrm>
            <a:off x="6914436" y="3328329"/>
            <a:ext cx="1398385"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application</a:t>
            </a:r>
          </a:p>
        </p:txBody>
      </p:sp>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6" name="Freeform 96">
            <a:extLst>
              <a:ext uri="{FF2B5EF4-FFF2-40B4-BE49-F238E27FC236}">
                <a16:creationId xmlns:a16="http://schemas.microsoft.com/office/drawing/2014/main" id="{DAB30C43-548C-4887-B20A-9D3D74BF2C04}"/>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F452C7F1-29D7-4FF7-8344-E5B5784F05D6}"/>
              </a:ext>
            </a:extLst>
          </p:cNvPr>
          <p:cNvGrpSpPr/>
          <p:nvPr/>
        </p:nvGrpSpPr>
        <p:grpSpPr>
          <a:xfrm>
            <a:off x="6618006" y="2320664"/>
            <a:ext cx="5104239" cy="3053947"/>
            <a:chOff x="7081678" y="1425610"/>
            <a:chExt cx="5104239" cy="3053947"/>
          </a:xfrm>
        </p:grpSpPr>
        <p:pic>
          <p:nvPicPr>
            <p:cNvPr id="36" name="Picture 35" descr="Image result for cloud texture">
              <a:extLst>
                <a:ext uri="{FF2B5EF4-FFF2-40B4-BE49-F238E27FC236}">
                  <a16:creationId xmlns:a16="http://schemas.microsoft.com/office/drawing/2014/main" id="{24503E83-4BF9-4539-BB1E-F323D4B509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37" name="TextBox 165">
              <a:extLst>
                <a:ext uri="{FF2B5EF4-FFF2-40B4-BE49-F238E27FC236}">
                  <a16:creationId xmlns:a16="http://schemas.microsoft.com/office/drawing/2014/main" id="{BC4BF126-17B4-401A-9DBC-75B70DBA11D7}"/>
                </a:ext>
              </a:extLst>
            </p:cNvPr>
            <p:cNvSpPr txBox="1"/>
            <p:nvPr/>
          </p:nvSpPr>
          <p:spPr>
            <a:xfrm>
              <a:off x="10395181" y="1425610"/>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38" name="TextBox 169">
              <a:extLst>
                <a:ext uri="{FF2B5EF4-FFF2-40B4-BE49-F238E27FC236}">
                  <a16:creationId xmlns:a16="http://schemas.microsoft.com/office/drawing/2014/main" id="{29160E63-98FC-441B-91B6-8C67CC47449B}"/>
                </a:ext>
              </a:extLst>
            </p:cNvPr>
            <p:cNvSpPr txBox="1"/>
            <p:nvPr/>
          </p:nvSpPr>
          <p:spPr>
            <a:xfrm>
              <a:off x="7081678" y="1439829"/>
              <a:ext cx="1782989"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On-premises</a:t>
              </a:r>
            </a:p>
          </p:txBody>
        </p:sp>
        <p:sp>
          <p:nvSpPr>
            <p:cNvPr id="39" name="Rectangle 38">
              <a:extLst>
                <a:ext uri="{FF2B5EF4-FFF2-40B4-BE49-F238E27FC236}">
                  <a16:creationId xmlns:a16="http://schemas.microsoft.com/office/drawing/2014/main" id="{A92A3E0C-05AE-4816-86EB-4EF153C69A87}"/>
                </a:ext>
              </a:extLst>
            </p:cNvPr>
            <p:cNvSpPr/>
            <p:nvPr/>
          </p:nvSpPr>
          <p:spPr bwMode="auto">
            <a:xfrm>
              <a:off x="7106688" y="1958543"/>
              <a:ext cx="1670501" cy="2521014"/>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0C8F1FF-1DB3-4744-8D7F-0E58970C58C3}"/>
                </a:ext>
              </a:extLst>
            </p:cNvPr>
            <p:cNvSpPr/>
            <p:nvPr/>
          </p:nvSpPr>
          <p:spPr bwMode="auto">
            <a:xfrm>
              <a:off x="10062696" y="1958542"/>
              <a:ext cx="1670502" cy="2521014"/>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1" name="Graphic 178">
              <a:extLst>
                <a:ext uri="{FF2B5EF4-FFF2-40B4-BE49-F238E27FC236}">
                  <a16:creationId xmlns:a16="http://schemas.microsoft.com/office/drawing/2014/main" id="{99C38751-9AC1-48C3-ACF7-FBFCBAA46F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0756" y="3456114"/>
              <a:ext cx="364126" cy="486151"/>
            </a:xfrm>
            <a:prstGeom prst="rect">
              <a:avLst/>
            </a:prstGeom>
          </p:spPr>
        </p:pic>
        <p:sp>
          <p:nvSpPr>
            <p:cNvPr id="42" name="TextBox 179">
              <a:extLst>
                <a:ext uri="{FF2B5EF4-FFF2-40B4-BE49-F238E27FC236}">
                  <a16:creationId xmlns:a16="http://schemas.microsoft.com/office/drawing/2014/main" id="{91D80A1D-0AB2-4217-A837-FA17B42F30EB}"/>
                </a:ext>
              </a:extLst>
            </p:cNvPr>
            <p:cNvSpPr txBox="1"/>
            <p:nvPr/>
          </p:nvSpPr>
          <p:spPr>
            <a:xfrm>
              <a:off x="10128732" y="3904461"/>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43" name="TextBox 180">
              <a:extLst>
                <a:ext uri="{FF2B5EF4-FFF2-40B4-BE49-F238E27FC236}">
                  <a16:creationId xmlns:a16="http://schemas.microsoft.com/office/drawing/2014/main" id="{102C4F00-93A8-427C-BCF9-0B4B1324DEAB}"/>
                </a:ext>
              </a:extLst>
            </p:cNvPr>
            <p:cNvSpPr txBox="1"/>
            <p:nvPr/>
          </p:nvSpPr>
          <p:spPr>
            <a:xfrm>
              <a:off x="9622862" y="2612582"/>
              <a:ext cx="2563055" cy="627864"/>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Container Service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(AKS)</a:t>
              </a:r>
            </a:p>
          </p:txBody>
        </p:sp>
        <p:sp>
          <p:nvSpPr>
            <p:cNvPr id="44" name="Rectangle 43">
              <a:extLst>
                <a:ext uri="{FF2B5EF4-FFF2-40B4-BE49-F238E27FC236}">
                  <a16:creationId xmlns:a16="http://schemas.microsoft.com/office/drawing/2014/main" id="{9046EAD7-3A21-464E-8CAE-29FA66E13379}"/>
                </a:ext>
              </a:extLst>
            </p:cNvPr>
            <p:cNvSpPr/>
            <p:nvPr/>
          </p:nvSpPr>
          <p:spPr>
            <a:xfrm>
              <a:off x="7263239" y="3934224"/>
              <a:ext cx="1371016" cy="424732"/>
            </a:xfrm>
            <a:prstGeom prst="rect">
              <a:avLst/>
            </a:prstGeom>
            <a:ln>
              <a:noFill/>
            </a:ln>
          </p:spPr>
          <p:txBody>
            <a:bodyPr wrap="non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45" name="PageRight_E761">
              <a:extLst>
                <a:ext uri="{FF2B5EF4-FFF2-40B4-BE49-F238E27FC236}">
                  <a16:creationId xmlns:a16="http://schemas.microsoft.com/office/drawing/2014/main" id="{9DFD4B4C-D019-408D-BE10-ABFD494D2459}"/>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6A00D2A8-798B-4625-B2BB-DE726EA5A4F8}"/>
                </a:ext>
              </a:extLst>
            </p:cNvPr>
            <p:cNvCxnSpPr>
              <a:cxnSpLocks/>
            </p:cNvCxnSpPr>
            <p:nvPr/>
          </p:nvCxnSpPr>
          <p:spPr>
            <a:xfrm>
              <a:off x="7122040" y="3089707"/>
              <a:ext cx="1639796" cy="0"/>
            </a:xfrm>
            <a:prstGeom prst="line">
              <a:avLst/>
            </a:prstGeom>
            <a:noFill/>
            <a:ln w="25400" cap="rnd" cmpd="sng" algn="ctr">
              <a:solidFill>
                <a:srgbClr val="353535">
                  <a:alpha val="35000"/>
                </a:srgbClr>
              </a:solidFill>
              <a:prstDash val="sysDot"/>
              <a:headEnd type="none"/>
              <a:tailEnd type="none"/>
            </a:ln>
            <a:effectLst/>
          </p:spPr>
        </p:cxnSp>
        <p:cxnSp>
          <p:nvCxnSpPr>
            <p:cNvPr id="47" name="Straight Connector 46">
              <a:extLst>
                <a:ext uri="{FF2B5EF4-FFF2-40B4-BE49-F238E27FC236}">
                  <a16:creationId xmlns:a16="http://schemas.microsoft.com/office/drawing/2014/main" id="{7B5F9FBD-7E89-4881-AEA4-22C12A23E3BF}"/>
                </a:ext>
              </a:extLst>
            </p:cNvPr>
            <p:cNvCxnSpPr>
              <a:cxnSpLocks/>
            </p:cNvCxnSpPr>
            <p:nvPr/>
          </p:nvCxnSpPr>
          <p:spPr>
            <a:xfrm>
              <a:off x="10027365" y="3114478"/>
              <a:ext cx="1639796" cy="0"/>
            </a:xfrm>
            <a:prstGeom prst="line">
              <a:avLst/>
            </a:prstGeom>
            <a:noFill/>
            <a:ln w="25400" cap="rnd" cmpd="sng" algn="ctr">
              <a:solidFill>
                <a:srgbClr val="353535">
                  <a:alpha val="35000"/>
                </a:srgbClr>
              </a:solidFill>
              <a:prstDash val="sysDot"/>
              <a:headEnd type="none"/>
              <a:tailEnd type="none"/>
            </a:ln>
            <a:effectLst/>
          </p:spPr>
        </p:cxnSp>
        <p:pic>
          <p:nvPicPr>
            <p:cNvPr id="48" name="Graphic 185">
              <a:extLst>
                <a:ext uri="{FF2B5EF4-FFF2-40B4-BE49-F238E27FC236}">
                  <a16:creationId xmlns:a16="http://schemas.microsoft.com/office/drawing/2014/main" id="{9DF1D7FE-7135-4CCB-8DC2-1ACE33D7F8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27" name="TextBox 187">
            <a:extLst>
              <a:ext uri="{FF2B5EF4-FFF2-40B4-BE49-F238E27FC236}">
                <a16:creationId xmlns:a16="http://schemas.microsoft.com/office/drawing/2014/main" id="{B44F740D-25C4-4536-9089-56B6D5E3A3D9}"/>
              </a:ext>
            </a:extLst>
          </p:cNvPr>
          <p:cNvSpPr txBox="1"/>
          <p:nvPr/>
        </p:nvSpPr>
        <p:spPr>
          <a:xfrm>
            <a:off x="9900470" y="2732341"/>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28" name="TextBox 188">
            <a:extLst>
              <a:ext uri="{FF2B5EF4-FFF2-40B4-BE49-F238E27FC236}">
                <a16:creationId xmlns:a16="http://schemas.microsoft.com/office/drawing/2014/main" id="{D45B317F-C698-442B-9FF6-97E8415DD78F}"/>
              </a:ext>
            </a:extLst>
          </p:cNvPr>
          <p:cNvSpPr txBox="1"/>
          <p:nvPr/>
        </p:nvSpPr>
        <p:spPr>
          <a:xfrm>
            <a:off x="9890661" y="3912797"/>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29" name="TextBox 189">
            <a:extLst>
              <a:ext uri="{FF2B5EF4-FFF2-40B4-BE49-F238E27FC236}">
                <a16:creationId xmlns:a16="http://schemas.microsoft.com/office/drawing/2014/main" id="{D4CDDF9C-1288-4D7C-AFCF-9A43A35B2BA5}"/>
              </a:ext>
            </a:extLst>
          </p:cNvPr>
          <p:cNvSpPr txBox="1"/>
          <p:nvPr/>
        </p:nvSpPr>
        <p:spPr>
          <a:xfrm>
            <a:off x="6870745" y="3921183"/>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30" name="TextBox 190">
            <a:extLst>
              <a:ext uri="{FF2B5EF4-FFF2-40B4-BE49-F238E27FC236}">
                <a16:creationId xmlns:a16="http://schemas.microsoft.com/office/drawing/2014/main" id="{F0E982B4-9710-4859-B608-CF82C618A228}"/>
              </a:ext>
            </a:extLst>
          </p:cNvPr>
          <p:cNvSpPr txBox="1"/>
          <p:nvPr/>
        </p:nvSpPr>
        <p:spPr>
          <a:xfrm>
            <a:off x="6862999" y="2751346"/>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31" name="Graphic 191">
            <a:extLst>
              <a:ext uri="{FF2B5EF4-FFF2-40B4-BE49-F238E27FC236}">
                <a16:creationId xmlns:a16="http://schemas.microsoft.com/office/drawing/2014/main" id="{C50F53AE-4C46-4A8A-A2FD-E4F9F0B88C6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9474" y="4454350"/>
            <a:ext cx="259424" cy="264474"/>
          </a:xfrm>
          <a:prstGeom prst="rect">
            <a:avLst/>
          </a:prstGeom>
        </p:spPr>
      </p:pic>
      <p:pic>
        <p:nvPicPr>
          <p:cNvPr id="33" name="Graphic 196">
            <a:extLst>
              <a:ext uri="{FF2B5EF4-FFF2-40B4-BE49-F238E27FC236}">
                <a16:creationId xmlns:a16="http://schemas.microsoft.com/office/drawing/2014/main" id="{2CB2F395-91C5-49BB-BE3A-80E72521DF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6405" y="3157584"/>
            <a:ext cx="595735" cy="439841"/>
          </a:xfrm>
          <a:prstGeom prst="rect">
            <a:avLst/>
          </a:prstGeom>
        </p:spPr>
      </p:pic>
      <p:pic>
        <p:nvPicPr>
          <p:cNvPr id="34" name="Graphic 35">
            <a:extLst>
              <a:ext uri="{FF2B5EF4-FFF2-40B4-BE49-F238E27FC236}">
                <a16:creationId xmlns:a16="http://schemas.microsoft.com/office/drawing/2014/main" id="{C49BF1B4-94B8-48C6-946E-AA1D575705F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69840" y="3239216"/>
            <a:ext cx="308076" cy="333306"/>
          </a:xfrm>
          <a:prstGeom prst="rect">
            <a:avLst/>
          </a:prstGeom>
        </p:spPr>
      </p:pic>
      <p:pic>
        <p:nvPicPr>
          <p:cNvPr id="35" name="Graphic 36">
            <a:extLst>
              <a:ext uri="{FF2B5EF4-FFF2-40B4-BE49-F238E27FC236}">
                <a16:creationId xmlns:a16="http://schemas.microsoft.com/office/drawing/2014/main" id="{27169CCC-8909-4B26-939D-99BDF3EABD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96111" y="3245111"/>
            <a:ext cx="352787" cy="322175"/>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569858" cy="4510911"/>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8" name="tool">
            <a:extLst>
              <a:ext uri="{FF2B5EF4-FFF2-40B4-BE49-F238E27FC236}">
                <a16:creationId xmlns:a16="http://schemas.microsoft.com/office/drawing/2014/main" id="{65708B82-681A-420F-A704-244D61C4EDF8}"/>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15E33D5A-01C2-4DFF-B47C-236740A3B81D}"/>
              </a:ext>
            </a:extLst>
          </p:cNvPr>
          <p:cNvGrpSpPr/>
          <p:nvPr/>
        </p:nvGrpSpPr>
        <p:grpSpPr>
          <a:xfrm>
            <a:off x="7848352" y="1316488"/>
            <a:ext cx="2242954" cy="4773664"/>
            <a:chOff x="9730607" y="1672624"/>
            <a:chExt cx="2242954" cy="4773664"/>
          </a:xfrm>
        </p:grpSpPr>
        <p:pic>
          <p:nvPicPr>
            <p:cNvPr id="16" name="Picture 15" descr="Image result for cloud texture">
              <a:extLst>
                <a:ext uri="{FF2B5EF4-FFF2-40B4-BE49-F238E27FC236}">
                  <a16:creationId xmlns:a16="http://schemas.microsoft.com/office/drawing/2014/main" id="{2BDD8067-61C1-48BC-A674-0B4903F241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02" r="55255"/>
            <a:stretch/>
          </p:blipFill>
          <p:spPr bwMode="auto">
            <a:xfrm>
              <a:off x="9730607" y="2126880"/>
              <a:ext cx="2168511" cy="4319408"/>
            </a:xfrm>
            <a:prstGeom prst="rect">
              <a:avLst/>
            </a:prstGeom>
            <a:extLst/>
          </p:spPr>
        </p:pic>
        <p:sp>
          <p:nvSpPr>
            <p:cNvPr id="17" name="TextBox 65">
              <a:extLst>
                <a:ext uri="{FF2B5EF4-FFF2-40B4-BE49-F238E27FC236}">
                  <a16:creationId xmlns:a16="http://schemas.microsoft.com/office/drawing/2014/main" id="{C3E83CFB-09C5-4BF7-85E3-21EDA61BA095}"/>
                </a:ext>
              </a:extLst>
            </p:cNvPr>
            <p:cNvSpPr txBox="1"/>
            <p:nvPr/>
          </p:nvSpPr>
          <p:spPr>
            <a:xfrm>
              <a:off x="10312095" y="1672624"/>
              <a:ext cx="1005532" cy="5724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Azure</a:t>
              </a:r>
            </a:p>
          </p:txBody>
        </p:sp>
        <p:sp>
          <p:nvSpPr>
            <p:cNvPr id="18" name="Rectangle 17">
              <a:extLst>
                <a:ext uri="{FF2B5EF4-FFF2-40B4-BE49-F238E27FC236}">
                  <a16:creationId xmlns:a16="http://schemas.microsoft.com/office/drawing/2014/main" id="{14E65735-FDB7-4183-B8AC-6538DD495A5B}"/>
                </a:ext>
              </a:extLst>
            </p:cNvPr>
            <p:cNvSpPr/>
            <p:nvPr/>
          </p:nvSpPr>
          <p:spPr bwMode="auto">
            <a:xfrm>
              <a:off x="9730607" y="2126436"/>
              <a:ext cx="2168511" cy="4319852"/>
            </a:xfrm>
            <a:prstGeom prst="rect">
              <a:avLst/>
            </a:prstGeom>
            <a:solidFill>
              <a:srgbClr val="E6E6E6">
                <a:alpha val="78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 name="Graphic 49">
              <a:extLst>
                <a:ext uri="{FF2B5EF4-FFF2-40B4-BE49-F238E27FC236}">
                  <a16:creationId xmlns:a16="http://schemas.microsoft.com/office/drawing/2014/main" id="{D16CC5ED-8A0D-411A-AB8D-C42A629F1A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4724" y="2439641"/>
              <a:ext cx="530501" cy="489054"/>
            </a:xfrm>
            <a:prstGeom prst="rect">
              <a:avLst/>
            </a:prstGeom>
          </p:spPr>
        </p:pic>
        <p:pic>
          <p:nvPicPr>
            <p:cNvPr id="20" name="Graphic 52">
              <a:extLst>
                <a:ext uri="{FF2B5EF4-FFF2-40B4-BE49-F238E27FC236}">
                  <a16:creationId xmlns:a16="http://schemas.microsoft.com/office/drawing/2014/main" id="{CE60642A-A6FE-409A-8AC2-1E7E9B04A3A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7797" y="3265940"/>
              <a:ext cx="564354" cy="437939"/>
            </a:xfrm>
            <a:prstGeom prst="rect">
              <a:avLst/>
            </a:prstGeom>
          </p:spPr>
        </p:pic>
        <p:pic>
          <p:nvPicPr>
            <p:cNvPr id="21" name="Graphic 54">
              <a:extLst>
                <a:ext uri="{FF2B5EF4-FFF2-40B4-BE49-F238E27FC236}">
                  <a16:creationId xmlns:a16="http://schemas.microsoft.com/office/drawing/2014/main" id="{0CBF41B7-D992-456B-B1E0-76058263695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68376">
              <a:off x="10550794" y="5440429"/>
              <a:ext cx="565188" cy="562876"/>
            </a:xfrm>
            <a:prstGeom prst="rect">
              <a:avLst/>
            </a:prstGeom>
          </p:spPr>
        </p:pic>
        <p:pic>
          <p:nvPicPr>
            <p:cNvPr id="22" name="Graphic 57">
              <a:extLst>
                <a:ext uri="{FF2B5EF4-FFF2-40B4-BE49-F238E27FC236}">
                  <a16:creationId xmlns:a16="http://schemas.microsoft.com/office/drawing/2014/main" id="{4BB34202-63BF-44A5-95C4-FB0ABB1556D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85711" y="4286362"/>
              <a:ext cx="504128" cy="673072"/>
            </a:xfrm>
            <a:prstGeom prst="rect">
              <a:avLst/>
            </a:prstGeom>
          </p:spPr>
        </p:pic>
        <p:cxnSp>
          <p:nvCxnSpPr>
            <p:cNvPr id="23" name="Straight Connector 22">
              <a:extLst>
                <a:ext uri="{FF2B5EF4-FFF2-40B4-BE49-F238E27FC236}">
                  <a16:creationId xmlns:a16="http://schemas.microsoft.com/office/drawing/2014/main" id="{AC7A750C-87D1-4C93-B6A6-2600A547710A}"/>
                </a:ext>
              </a:extLst>
            </p:cNvPr>
            <p:cNvCxnSpPr/>
            <p:nvPr/>
          </p:nvCxnSpPr>
          <p:spPr>
            <a:xfrm>
              <a:off x="9814397" y="4014489"/>
              <a:ext cx="2159164" cy="0"/>
            </a:xfrm>
            <a:prstGeom prst="line">
              <a:avLst/>
            </a:prstGeom>
            <a:noFill/>
            <a:ln w="25400" cap="rnd" cmpd="sng" algn="ctr">
              <a:solidFill>
                <a:srgbClr val="353535">
                  <a:alpha val="35000"/>
                </a:srgbClr>
              </a:solidFill>
              <a:prstDash val="sysDot"/>
              <a:headEnd type="none"/>
              <a:tailEnd type="none"/>
            </a:ln>
            <a:effectLst/>
          </p:spPr>
        </p:cxnSp>
      </p:grpSp>
      <p:sp>
        <p:nvSpPr>
          <p:cNvPr id="10" name="TextBox 73">
            <a:extLst>
              <a:ext uri="{FF2B5EF4-FFF2-40B4-BE49-F238E27FC236}">
                <a16:creationId xmlns:a16="http://schemas.microsoft.com/office/drawing/2014/main" id="{505AF010-DF01-49FC-967C-36FCF6F33AA1}"/>
              </a:ext>
            </a:extLst>
          </p:cNvPr>
          <p:cNvSpPr txBox="1"/>
          <p:nvPr/>
        </p:nvSpPr>
        <p:spPr>
          <a:xfrm>
            <a:off x="8357517" y="3537465"/>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1" name="TextBox 74">
            <a:extLst>
              <a:ext uri="{FF2B5EF4-FFF2-40B4-BE49-F238E27FC236}">
                <a16:creationId xmlns:a16="http://schemas.microsoft.com/office/drawing/2014/main" id="{66CC5B42-1E33-4700-BAA4-33A30920350B}"/>
              </a:ext>
            </a:extLst>
          </p:cNvPr>
          <p:cNvSpPr txBox="1"/>
          <p:nvPr/>
        </p:nvSpPr>
        <p:spPr>
          <a:xfrm>
            <a:off x="8357517" y="1689304"/>
            <a:ext cx="1156973" cy="46166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2" name="TextBox 75">
            <a:extLst>
              <a:ext uri="{FF2B5EF4-FFF2-40B4-BE49-F238E27FC236}">
                <a16:creationId xmlns:a16="http://schemas.microsoft.com/office/drawing/2014/main" id="{B08A5A7A-9404-43F1-B73C-A621C780E344}"/>
              </a:ext>
            </a:extLst>
          </p:cNvPr>
          <p:cNvSpPr txBox="1"/>
          <p:nvPr/>
        </p:nvSpPr>
        <p:spPr>
          <a:xfrm>
            <a:off x="8181918" y="4543306"/>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13" name="TextBox 76">
            <a:extLst>
              <a:ext uri="{FF2B5EF4-FFF2-40B4-BE49-F238E27FC236}">
                <a16:creationId xmlns:a16="http://schemas.microsoft.com/office/drawing/2014/main" id="{7EEC0C16-6A68-4B99-8189-205170EF037C}"/>
              </a:ext>
            </a:extLst>
          </p:cNvPr>
          <p:cNvSpPr txBox="1"/>
          <p:nvPr/>
        </p:nvSpPr>
        <p:spPr>
          <a:xfrm>
            <a:off x="8115796" y="5612341"/>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Cosmos DB</a:t>
            </a:r>
          </a:p>
        </p:txBody>
      </p:sp>
      <p:sp>
        <p:nvSpPr>
          <p:cNvPr id="14" name="TextBox 83">
            <a:extLst>
              <a:ext uri="{FF2B5EF4-FFF2-40B4-BE49-F238E27FC236}">
                <a16:creationId xmlns:a16="http://schemas.microsoft.com/office/drawing/2014/main" id="{485648C8-E697-4763-887D-208572C0E456}"/>
              </a:ext>
            </a:extLst>
          </p:cNvPr>
          <p:cNvSpPr txBox="1"/>
          <p:nvPr/>
        </p:nvSpPr>
        <p:spPr>
          <a:xfrm>
            <a:off x="8163392" y="2444390"/>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Functions </a:t>
            </a:r>
          </a:p>
        </p:txBody>
      </p:sp>
      <p:sp>
        <p:nvSpPr>
          <p:cNvPr id="15" name="TextBox 84">
            <a:extLst>
              <a:ext uri="{FF2B5EF4-FFF2-40B4-BE49-F238E27FC236}">
                <a16:creationId xmlns:a16="http://schemas.microsoft.com/office/drawing/2014/main" id="{8542F960-2ED3-41A4-9A5A-480D0E177EEB}"/>
              </a:ext>
            </a:extLst>
          </p:cNvPr>
          <p:cNvSpPr txBox="1"/>
          <p:nvPr/>
        </p:nvSpPr>
        <p:spPr>
          <a:xfrm>
            <a:off x="8108504" y="3233603"/>
            <a:ext cx="1538429" cy="447815"/>
          </a:xfrm>
          <a:prstGeom prst="rect">
            <a:avLst/>
          </a:prstGeom>
          <a:noFill/>
        </p:spPr>
        <p:txBody>
          <a:bodyPr wrap="square" lIns="0" tIns="146304" rIns="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Logic Apps</a:t>
            </a:r>
          </a:p>
        </p:txBody>
      </p:sp>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753" y="2157761"/>
            <a:ext cx="5478916" cy="4054561"/>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up to 9999 recovery points</a:t>
            </a:r>
          </a:p>
          <a:p>
            <a:pPr>
              <a:spcAft>
                <a:spcPts val="600"/>
              </a:spcAft>
            </a:pPr>
            <a:r>
              <a:rPr lang="en-US" sz="2100" dirty="0">
                <a:solidFill>
                  <a:schemeClr val="tx1"/>
                </a:solidFill>
              </a:rPr>
              <a:t>Azure SQL Databases are automatically backed up</a:t>
            </a:r>
          </a:p>
          <a:p>
            <a:pPr lvl="1">
              <a:spcAft>
                <a:spcPts val="600"/>
              </a:spcAft>
            </a:pPr>
            <a:r>
              <a:rPr lang="en-US" sz="1600" dirty="0">
                <a:solidFill>
                  <a:schemeClr val="tx1"/>
                </a:solidFill>
              </a:rPr>
              <a:t>Default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316642" y="1189176"/>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pic>
        <p:nvPicPr>
          <p:cNvPr id="8" name="Picture 7">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510032"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3" y="2341756"/>
            <a:ext cx="4241130" cy="4054561"/>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pic>
        <p:nvPicPr>
          <p:cNvPr id="18" name="Picture 17">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pic>
        <p:nvPicPr>
          <p:cNvPr id="6" name="Picture 5">
            <a:extLst>
              <a:ext uri="{FF2B5EF4-FFF2-40B4-BE49-F238E27FC236}">
                <a16:creationId xmlns:a16="http://schemas.microsoft.com/office/drawing/2014/main" id="{EB92BBF4-F1F7-488D-BD4B-BDB10AB99400}"/>
              </a:ext>
            </a:extLst>
          </p:cNvPr>
          <p:cNvPicPr>
            <a:picLocks noChangeAspect="1"/>
          </p:cNvPicPr>
          <p:nvPr/>
        </p:nvPicPr>
        <p:blipFill>
          <a:blip r:embed="rId3"/>
          <a:stretch>
            <a:fillRect/>
          </a:stretch>
        </p:blipFill>
        <p:spPr>
          <a:xfrm>
            <a:off x="5099265" y="358550"/>
            <a:ext cx="9321592" cy="5114987"/>
          </a:xfrm>
          <a:prstGeom prst="rect">
            <a:avLst/>
          </a:prstGeom>
        </p:spPr>
      </p:pic>
      <p:pic>
        <p:nvPicPr>
          <p:cNvPr id="7" name="Picture 6">
            <a:extLst>
              <a:ext uri="{FF2B5EF4-FFF2-40B4-BE49-F238E27FC236}">
                <a16:creationId xmlns:a16="http://schemas.microsoft.com/office/drawing/2014/main" id="{DAC983D5-5CEC-4135-9F7D-C8AA24295B5B}"/>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223292" y="1411530"/>
            <a:ext cx="780290" cy="780290"/>
          </a:xfrm>
          <a:prstGeom prst="rect">
            <a:avLst/>
          </a:prstGeom>
        </p:spPr>
      </p:pic>
      <p:cxnSp>
        <p:nvCxnSpPr>
          <p:cNvPr id="8" name="Straight Arrow Connector 7">
            <a:extLst>
              <a:ext uri="{FF2B5EF4-FFF2-40B4-BE49-F238E27FC236}">
                <a16:creationId xmlns:a16="http://schemas.microsoft.com/office/drawing/2014/main" id="{FAC03E3E-A114-42A7-9AFC-AFF961C531E0}"/>
              </a:ext>
            </a:extLst>
          </p:cNvPr>
          <p:cNvCxnSpPr>
            <a:cxnSpLocks/>
          </p:cNvCxnSpPr>
          <p:nvPr/>
        </p:nvCxnSpPr>
        <p:spPr>
          <a:xfrm>
            <a:off x="6261410" y="2755018"/>
            <a:ext cx="1973766" cy="67398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FF8669-BC16-44E0-9C4F-5E5D39C246EA}"/>
              </a:ext>
            </a:extLst>
          </p:cNvPr>
          <p:cNvSpPr txBox="1"/>
          <p:nvPr/>
        </p:nvSpPr>
        <p:spPr>
          <a:xfrm>
            <a:off x="4880870" y="2106092"/>
            <a:ext cx="2043783"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Create resource denied by policy</a:t>
            </a:r>
          </a:p>
        </p:txBody>
      </p:sp>
      <p:sp>
        <p:nvSpPr>
          <p:cNvPr id="10" name="&quot;Not Allowed&quot; Symbol 9">
            <a:extLst>
              <a:ext uri="{FF2B5EF4-FFF2-40B4-BE49-F238E27FC236}">
                <a16:creationId xmlns:a16="http://schemas.microsoft.com/office/drawing/2014/main" id="{54D8393C-D003-4DD8-AF29-DB170DDFD67A}"/>
              </a:ext>
            </a:extLst>
          </p:cNvPr>
          <p:cNvSpPr/>
          <p:nvPr/>
        </p:nvSpPr>
        <p:spPr bwMode="auto">
          <a:xfrm>
            <a:off x="4675565" y="2335661"/>
            <a:ext cx="301083" cy="284356"/>
          </a:xfrm>
          <a:prstGeom prst="noSmoking">
            <a:avLst/>
          </a:prstGeom>
          <a:solidFill>
            <a:srgbClr val="64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2858E1A-5A18-4DFC-8E11-D6DBA48BCBC7}"/>
              </a:ext>
            </a:extLst>
          </p:cNvPr>
          <p:cNvPicPr>
            <a:picLocks noChangeAspect="1"/>
          </p:cNvPicPr>
          <p:nvPr/>
        </p:nvPicPr>
        <p:blipFill>
          <a:blip r:embed="rId6"/>
          <a:stretch>
            <a:fillRect/>
          </a:stretch>
        </p:blipFill>
        <p:spPr>
          <a:xfrm>
            <a:off x="4107728" y="4042318"/>
            <a:ext cx="4087446" cy="2718519"/>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Since </a:t>
            </a:r>
            <a:r>
              <a:rPr lang="en-US" sz="2400" dirty="0" err="1">
                <a:solidFill>
                  <a:schemeClr val="tx1"/>
                </a:solidFill>
              </a:rPr>
              <a:t>Fabrikam</a:t>
            </a:r>
            <a:r>
              <a:rPr lang="en-US" sz="2400" dirty="0">
                <a:solidFill>
                  <a:schemeClr val="tx1"/>
                </a:solidFill>
              </a:rPr>
              <a:t> has Software Assurance benefits, they are </a:t>
            </a:r>
            <a:r>
              <a:rPr lang="en-US" sz="2400" dirty="0" err="1">
                <a:solidFill>
                  <a:schemeClr val="tx1"/>
                </a:solidFill>
              </a:rPr>
              <a:t>eligable</a:t>
            </a:r>
            <a:r>
              <a:rPr lang="en-US" sz="2400" dirty="0">
                <a:solidFill>
                  <a:schemeClr val="tx1"/>
                </a:solidFill>
              </a:rPr>
              <a:t> to purchase Premium Assurance licenses for those servers that may not be upgraded due to supportability or third party support requirements. Premium Assurance also provides you with the ability to receive hotfixes and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2400" dirty="0">
              <a:solidFill>
                <a:schemeClr val="tx1"/>
              </a:solidFill>
            </a:endParaRPr>
          </a:p>
          <a:p>
            <a:pPr lvl="1"/>
            <a:r>
              <a:rPr lang="en-US" sz="2400" dirty="0">
                <a:solidFill>
                  <a:schemeClr val="tx1"/>
                </a:solidFill>
                <a:latin typeface="+mj-lt"/>
              </a:rPr>
              <a:t>Azure Migrate</a:t>
            </a:r>
          </a:p>
          <a:p>
            <a:pPr lvl="1"/>
            <a:r>
              <a:rPr lang="en-US" sz="2400" dirty="0">
                <a:solidFill>
                  <a:schemeClr val="tx1"/>
                </a:solidFill>
                <a:latin typeface="+mj-lt"/>
              </a:rPr>
              <a:t>Microsoft Assessment and Planning Toolkit</a:t>
            </a:r>
          </a:p>
          <a:p>
            <a:pPr lvl="1"/>
            <a:r>
              <a:rPr lang="en-US" sz="2400" dirty="0">
                <a:solidFill>
                  <a:schemeClr val="tx1"/>
                </a:solidFill>
                <a:latin typeface="+mj-lt"/>
              </a:rPr>
              <a:t>Azure Database Migration Service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need to minimize the amount of downtime during migration. How will we do this? What kind of downtime are we looking at?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script most of the tasks and limit downtime to minutes, if not seconds.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When migrating workloads into Azure, how do we handle security and authentication? Will my workloads continue to use the same authentication that was used on-premises or will I need to maintain a </a:t>
            </a:r>
            <a:r>
              <a:rPr lang="en-US" sz="2400" dirty="0" err="1">
                <a:solidFill>
                  <a:schemeClr val="tx1"/>
                </a:solidFill>
              </a:rPr>
              <a:t>seperate</a:t>
            </a:r>
            <a:r>
              <a:rPr lang="en-US" sz="2400" dirty="0">
                <a:solidFill>
                  <a:schemeClr val="tx1"/>
                </a:solidFill>
              </a:rPr>
              <a:t> identity platform? </a:t>
            </a:r>
          </a:p>
          <a:p>
            <a:pPr marL="0" indent="0">
              <a:buNone/>
            </a:pPr>
            <a:r>
              <a:rPr lang="en-US" sz="2400" dirty="0">
                <a:solidFill>
                  <a:schemeClr val="tx1"/>
                </a:solidFill>
              </a:rPr>
              <a:t>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400" dirty="0">
                <a:solidFill>
                  <a:schemeClr val="tx1"/>
                </a:solidFill>
                <a:hlinkClick r:id="rId3"/>
              </a:rPr>
              <a:t>https://docs.microsoft.com/en-us/azure/best-practices-availability-paired-regions</a:t>
            </a:r>
            <a:r>
              <a:rPr lang="en-US" sz="24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The self-service BI solution must be able to query the sales data in the warehouse as well as on-premises data sources. How will this system accomplish these goals?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Power BI can access data sources in Azure and on-premises. Accessing data in our Azure SQL Data Warehouse will be accomplished by deploying an Azure Analysis Services data model to better serve these ad-hoc reporting needs. To access on-premises data sources, you will need to set up an Enterprise Gateway. Accessing data through an Enterprise Gateway requires a Power BI Pro subscription. Alternatively, you could also access the on-premises data sources with Analysis Services.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583304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We have heard that Azure SQL Data Warehouse does not support geo-replication as in SQL Database. Help us understand how Azure protects our data in Azure SQL Data Warehouse.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400" dirty="0">
                <a:solidFill>
                  <a:schemeClr val="tx1"/>
                </a:solidFill>
              </a:rPr>
              <a:t>Each Azure SQL Data Warehouse is protected by local snapshots in the primary region and geo-backups in the paired region. Snapshots support an 8-hour recovery point objective. They are taken every 4-8 hours and are available for 7 days. Geo-backups are taken once per day to the paired data center and support a 24 hour RPO. The geo-backups can be restored to any region that supports Azure SQL Data Warehouse.</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64858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buNone/>
            </a:pPr>
            <a:r>
              <a:rPr lang="en-US" sz="2400" dirty="0">
                <a:solidFill>
                  <a:schemeClr val="tx1"/>
                </a:solidFill>
              </a:rPr>
              <a:t>It looks like Azure SQL Database supports columnstore tables for warehouse workloads like ours. When would we choose Azure SQL Database over Azure SQL Data Warehouse?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spcBef>
                <a:spcPts val="0"/>
              </a:spcBef>
              <a:buNone/>
            </a:pPr>
            <a:r>
              <a:rPr lang="en-US" sz="2400" dirty="0">
                <a:solidFill>
                  <a:schemeClr val="tx1"/>
                </a:solidFill>
              </a:rPr>
              <a:t>An individual Azure SQL Database is limited to 4TB. Scaling beyond 4TB will require sharding your warehouse across multiple Azure SQL Databases. SQL Data Warehouse Gen2 can accommodate databases up to 240TB for </a:t>
            </a:r>
            <a:r>
              <a:rPr lang="en-US" sz="2400" dirty="0" err="1">
                <a:solidFill>
                  <a:schemeClr val="tx1"/>
                </a:solidFill>
              </a:rPr>
              <a:t>rowstores</a:t>
            </a:r>
            <a:r>
              <a:rPr lang="en-US" sz="2400" dirty="0">
                <a:solidFill>
                  <a:schemeClr val="tx1"/>
                </a:solidFill>
              </a:rPr>
              <a:t> and </a:t>
            </a:r>
            <a:r>
              <a:rPr lang="en-US" sz="2400">
                <a:solidFill>
                  <a:schemeClr val="tx1"/>
                </a:solidFill>
              </a:rPr>
              <a:t>unlimited storage for columnstores.</a:t>
            </a:r>
            <a:endParaRPr lang="en-US" sz="2400" dirty="0">
              <a:solidFill>
                <a:schemeClr val="tx1"/>
              </a:solidFill>
            </a:endParaRPr>
          </a:p>
          <a:p>
            <a:pPr marL="0" indent="0">
              <a:spcBef>
                <a:spcPts val="0"/>
              </a:spcBef>
              <a:buNone/>
            </a:pPr>
            <a:endParaRPr lang="en-US" sz="2400" dirty="0">
              <a:solidFill>
                <a:schemeClr val="tx1"/>
              </a:solidFill>
            </a:endParaRPr>
          </a:p>
          <a:p>
            <a:pPr marL="0" indent="0">
              <a:spcBef>
                <a:spcPts val="0"/>
              </a:spcBef>
              <a:buNone/>
            </a:pPr>
            <a:r>
              <a:rPr lang="en-US" sz="2400" dirty="0">
                <a:solidFill>
                  <a:schemeClr val="tx1"/>
                </a:solidFill>
              </a:rPr>
              <a:t>Azure SQL Data Warehouse is an MPP system designed to scale out for warehouse workloads. SQL Database is an SMP system designed to scale for OLTP workloads with up to 8000 concurrent queries.  </a:t>
            </a:r>
          </a:p>
          <a:p>
            <a:pPr marL="0" indent="0">
              <a:spcBef>
                <a:spcPts val="0"/>
              </a:spcBef>
              <a:buNone/>
            </a:pPr>
            <a:endParaRPr lang="en-US" sz="2400" dirty="0">
              <a:solidFill>
                <a:schemeClr val="tx1"/>
              </a:solidFill>
            </a:endParaRP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66342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47142" y="1372752"/>
            <a:ext cx="11357996" cy="2052030"/>
          </a:xfrm>
        </p:spPr>
        <p:txBody>
          <a:bodyPr>
            <a:normAutofit/>
          </a:bodyPr>
          <a:lstStyle/>
          <a:p>
            <a:pPr marL="0" indent="0">
              <a:buNone/>
            </a:pPr>
            <a:r>
              <a:rPr lang="en-US" sz="3600" i="1" dirty="0">
                <a:solidFill>
                  <a:schemeClr val="tx1"/>
                </a:solidFill>
              </a:rPr>
              <a:t>“quote.”</a:t>
            </a:r>
          </a:p>
          <a:p>
            <a:pPr marL="0" indent="0">
              <a:buNone/>
            </a:pPr>
            <a:endParaRPr lang="en-US" sz="3600" dirty="0">
              <a:solidFill>
                <a:schemeClr val="tx1"/>
              </a:solidFill>
            </a:endParaRPr>
          </a:p>
          <a:p>
            <a:pPr marL="0" indent="0" algn="r">
              <a:buNone/>
            </a:pPr>
            <a:r>
              <a:rPr lang="en-US" sz="3600" dirty="0">
                <a:solidFill>
                  <a:schemeClr val="tx1"/>
                </a:solidFill>
              </a:rPr>
              <a:t>—Jude Watkins, Director of IT Operations, </a:t>
            </a:r>
            <a:r>
              <a:rPr lang="en-US" sz="3600" dirty="0" err="1">
                <a:solidFill>
                  <a:schemeClr val="tx1"/>
                </a:solidFill>
              </a:rPr>
              <a:t>Fabrikam</a:t>
            </a:r>
            <a:r>
              <a:rPr lang="en-US" sz="3600" dirty="0">
                <a:solidFill>
                  <a:schemeClr val="tx1"/>
                </a:solidFill>
              </a:rPr>
              <a:t>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85000" lnSpcReduction="10000"/>
          </a:bodyPr>
          <a:lstStyle/>
          <a:p>
            <a:r>
              <a:rPr lang="en-US" sz="2400" dirty="0" err="1">
                <a:solidFill>
                  <a:schemeClr val="tx1"/>
                </a:solidFill>
              </a:rPr>
              <a:t>Fabrikam</a:t>
            </a:r>
            <a:r>
              <a:rPr lang="en-US" sz="2400" dirty="0">
                <a:solidFill>
                  <a:schemeClr val="tx1"/>
                </a:solidFill>
              </a:rPr>
              <a:t> is an automotive parts manufacturer based in the United States. They are an OEM manufacturer of parts for commercial vehicles. They have manufacturing plants throughout the US and Mexico. </a:t>
            </a:r>
            <a:r>
              <a:rPr lang="en-US" sz="2400" dirty="0" err="1">
                <a:solidFill>
                  <a:schemeClr val="tx1"/>
                </a:solidFill>
              </a:rPr>
              <a:t>Fabrikam</a:t>
            </a:r>
            <a:r>
              <a:rPr lang="en-US" sz="2400" dirty="0">
                <a:solidFill>
                  <a:schemeClr val="tx1"/>
                </a:solidFill>
              </a:rPr>
              <a:t> competes globally with other manufacturers for contracts, this highly competitive environment makes </a:t>
            </a:r>
            <a:r>
              <a:rPr lang="en-US" sz="2400" dirty="0" err="1">
                <a:solidFill>
                  <a:schemeClr val="tx1"/>
                </a:solidFill>
              </a:rPr>
              <a:t>Fabrikam</a:t>
            </a:r>
            <a:r>
              <a:rPr lang="en-US" sz="2400" dirty="0">
                <a:solidFill>
                  <a:schemeClr val="tx1"/>
                </a:solidFill>
              </a:rPr>
              <a:t> very price sensitive. </a:t>
            </a:r>
          </a:p>
          <a:p>
            <a:endParaRPr lang="en-US" sz="2400" dirty="0">
              <a:solidFill>
                <a:schemeClr val="tx1"/>
              </a:solidFill>
            </a:endParaRPr>
          </a:p>
          <a:p>
            <a:r>
              <a:rPr lang="en-US" sz="2400" dirty="0" err="1">
                <a:solidFill>
                  <a:schemeClr val="tx1"/>
                </a:solidFill>
              </a:rPr>
              <a:t>Fabrikam</a:t>
            </a:r>
            <a:r>
              <a:rPr lang="en-US" sz="2400" dirty="0">
                <a:solidFill>
                  <a:schemeClr val="tx1"/>
                </a:solidFill>
              </a:rPr>
              <a:t> is preparing for Windows and SQL Server 2008/R2 end of support and would like to better understand their options for upgrade and migration. </a:t>
            </a:r>
            <a:r>
              <a:rPr lang="en-US" sz="2400" dirty="0" err="1">
                <a:solidFill>
                  <a:schemeClr val="tx1"/>
                </a:solidFill>
              </a:rPr>
              <a:t>Fabrikam</a:t>
            </a:r>
            <a:r>
              <a:rPr lang="en-US" sz="2400" dirty="0">
                <a:solidFill>
                  <a:schemeClr val="tx1"/>
                </a:solidFill>
              </a:rPr>
              <a:t>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400" dirty="0">
                <a:solidFill>
                  <a:schemeClr val="tx1"/>
                </a:solidFill>
              </a:rPr>
              <a:t> </a:t>
            </a:r>
          </a:p>
          <a:p>
            <a:r>
              <a:rPr lang="en-US" sz="2400" dirty="0" err="1">
                <a:solidFill>
                  <a:schemeClr val="tx1"/>
                </a:solidFill>
              </a:rPr>
              <a:t>Fabrikam</a:t>
            </a:r>
            <a:r>
              <a:rPr lang="en-US" sz="2400" dirty="0">
                <a:solidFill>
                  <a:schemeClr val="tx1"/>
                </a:solidFill>
              </a:rPr>
              <a:t>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a:t>
            </a:r>
            <a:r>
              <a:rPr lang="en-US" sz="2400" dirty="0" err="1">
                <a:solidFill>
                  <a:schemeClr val="tx1"/>
                </a:solidFill>
              </a:rPr>
              <a:t>Fabrikam</a:t>
            </a:r>
            <a:r>
              <a:rPr lang="en-US" sz="2400" dirty="0">
                <a:solidFill>
                  <a:schemeClr val="tx1"/>
                </a:solidFill>
              </a:rPr>
              <a:t>.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 would like a short term plan to maintain support of the system while the application team reskills and gains experience in Azure. </a:t>
            </a:r>
          </a:p>
          <a:p>
            <a:pPr>
              <a:spcAft>
                <a:spcPts val="1200"/>
              </a:spcAft>
            </a:pPr>
            <a:r>
              <a:rPr lang="en-US" sz="2400" dirty="0">
                <a:solidFill>
                  <a:schemeClr val="tx1"/>
                </a:solidFill>
              </a:rPr>
              <a:t>They would also like a long 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err="1">
                <a:solidFill>
                  <a:schemeClr val="tx1"/>
                </a:solidFill>
                <a:cs typeface="Segoe UI" panose="020B0502040204020203" pitchFamily="34" charset="0"/>
              </a:rPr>
              <a:t>Fabrikam</a:t>
            </a:r>
            <a:r>
              <a:rPr lang="en-US" sz="4400" i="1" dirty="0">
                <a:solidFill>
                  <a:schemeClr val="tx1"/>
                </a:solidFill>
                <a:cs typeface="Segoe UI" panose="020B0502040204020203" pitchFamily="34" charset="0"/>
              </a:rPr>
              <a:t>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42168"/>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err="1">
                <a:solidFill>
                  <a:schemeClr val="tx1"/>
                </a:solidFill>
              </a:rPr>
              <a:t>Fabrikam</a:t>
            </a:r>
            <a:r>
              <a:rPr lang="en-US" sz="2400" dirty="0">
                <a:solidFill>
                  <a:schemeClr val="tx1"/>
                </a:solidFill>
              </a:rPr>
              <a:t>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err="1">
                <a:solidFill>
                  <a:schemeClr val="tx1"/>
                </a:solidFill>
              </a:rPr>
              <a:t>Fabrikam</a:t>
            </a:r>
            <a:r>
              <a:rPr lang="en-US" sz="2400" dirty="0">
                <a:solidFill>
                  <a:schemeClr val="tx1"/>
                </a:solidFill>
              </a:rPr>
              <a:t> has a large mix of applications including </a:t>
            </a:r>
            <a:r>
              <a:rPr lang="en-US" sz="2400" dirty="0" err="1">
                <a:solidFill>
                  <a:schemeClr val="tx1"/>
                </a:solidFill>
              </a:rPr>
              <a:t>Micrososft</a:t>
            </a:r>
            <a:r>
              <a:rPr lang="en-US" sz="2400" dirty="0">
                <a:solidFill>
                  <a:schemeClr val="tx1"/>
                </a:solidFill>
              </a:rPr>
              <a: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 premises. </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3rd 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lvl="0">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400" dirty="0">
                <a:solidFill>
                  <a:schemeClr val="tx1"/>
                </a:solidFill>
              </a:rPr>
              <a:t>When migrating workloads into Azure, how do we handle security and authentication? Will my workloads continue to use the same authentication that was used on-premises? </a:t>
            </a:r>
          </a:p>
          <a:p>
            <a:pPr lvl="0">
              <a:spcBef>
                <a:spcPts val="600"/>
              </a:spcBef>
              <a:spcAft>
                <a:spcPts val="1200"/>
              </a:spcAft>
            </a:pPr>
            <a:r>
              <a:rPr lang="en-US" sz="2400" dirty="0">
                <a:solidFill>
                  <a:schemeClr val="tx1"/>
                </a:solidFill>
              </a:rPr>
              <a:t>Some of our data has very strict regulatory constraints and cannot leave the country of origin, how do we handle this type of data in Azure? Will my data be replicated or located in another country? </a:t>
            </a:r>
          </a:p>
          <a:p>
            <a:pPr lvl="0">
              <a:spcBef>
                <a:spcPts val="600"/>
              </a:spcBef>
              <a:spcAft>
                <a:spcPts val="1200"/>
              </a:spcAft>
            </a:pPr>
            <a:r>
              <a:rPr lang="en-US" sz="24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5888" y="2106587"/>
            <a:ext cx="6805499" cy="3725084"/>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10DA57A3-2E82-44E6-A714-DC67CC41D54A}"/>
              </a:ext>
            </a:extLst>
          </p:cNvPr>
          <p:cNvGrpSpPr/>
          <p:nvPr/>
        </p:nvGrpSpPr>
        <p:grpSpPr>
          <a:xfrm>
            <a:off x="7519852" y="1247690"/>
            <a:ext cx="3635828" cy="4994228"/>
            <a:chOff x="8823357" y="1863389"/>
            <a:chExt cx="2256868" cy="3709476"/>
          </a:xfrm>
        </p:grpSpPr>
        <p:cxnSp>
          <p:nvCxnSpPr>
            <p:cNvPr id="6" name="Straight Arrow Connector 5">
              <a:extLst>
                <a:ext uri="{FF2B5EF4-FFF2-40B4-BE49-F238E27FC236}">
                  <a16:creationId xmlns:a16="http://schemas.microsoft.com/office/drawing/2014/main" id="{EF3EB260-9CE9-47D5-A2CB-26E498409A0E}"/>
                </a:ext>
              </a:extLst>
            </p:cNvPr>
            <p:cNvCxnSpPr/>
            <p:nvPr/>
          </p:nvCxnSpPr>
          <p:spPr>
            <a:xfrm flipV="1">
              <a:off x="10465728"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3F7002-0DDC-45F6-AEC7-5DF34A1DF27A}"/>
                </a:ext>
              </a:extLst>
            </p:cNvPr>
            <p:cNvCxnSpPr/>
            <p:nvPr/>
          </p:nvCxnSpPr>
          <p:spPr>
            <a:xfrm flipV="1">
              <a:off x="9442456"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5494ED8-BEB3-4B81-897A-E437F687F17D}"/>
                </a:ext>
              </a:extLst>
            </p:cNvPr>
            <p:cNvSpPr/>
            <p:nvPr/>
          </p:nvSpPr>
          <p:spPr bwMode="auto">
            <a:xfrm>
              <a:off x="8823357" y="3472360"/>
              <a:ext cx="2256868" cy="56640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8">
              <a:extLst>
                <a:ext uri="{FF2B5EF4-FFF2-40B4-BE49-F238E27FC236}">
                  <a16:creationId xmlns:a16="http://schemas.microsoft.com/office/drawing/2014/main" id="{70FE58A1-E7E7-4365-A314-D8BDF20CAC47}"/>
                </a:ext>
              </a:extLst>
            </p:cNvPr>
            <p:cNvGrpSpPr/>
            <p:nvPr/>
          </p:nvGrpSpPr>
          <p:grpSpPr>
            <a:xfrm>
              <a:off x="9143428" y="1863389"/>
              <a:ext cx="1622892" cy="1026946"/>
              <a:chOff x="8824913" y="1973262"/>
              <a:chExt cx="2057986" cy="1302268"/>
            </a:xfrm>
          </p:grpSpPr>
          <p:sp>
            <p:nvSpPr>
              <p:cNvPr id="13" name="cloud" title="Icon of a cloud">
                <a:extLst>
                  <a:ext uri="{FF2B5EF4-FFF2-40B4-BE49-F238E27FC236}">
                    <a16:creationId xmlns:a16="http://schemas.microsoft.com/office/drawing/2014/main" id="{56B58B3E-9CB4-4506-9C75-12F649F9586B}"/>
                  </a:ext>
                </a:extLst>
              </p:cNvPr>
              <p:cNvSpPr>
                <a:spLocks noChangeAspect="1"/>
              </p:cNvSpPr>
              <p:nvPr/>
            </p:nvSpPr>
            <p:spPr bwMode="auto">
              <a:xfrm>
                <a:off x="8824913" y="1973262"/>
                <a:ext cx="2057986" cy="13022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TextBox 10">
                <a:extLst>
                  <a:ext uri="{FF2B5EF4-FFF2-40B4-BE49-F238E27FC236}">
                    <a16:creationId xmlns:a16="http://schemas.microsoft.com/office/drawing/2014/main" id="{8B1C4B4F-F92C-483D-9D3A-C813725F826B}"/>
                  </a:ext>
                </a:extLst>
              </p:cNvPr>
              <p:cNvSpPr txBox="1"/>
              <p:nvPr/>
            </p:nvSpPr>
            <p:spPr>
              <a:xfrm>
                <a:off x="9068863" y="2444482"/>
                <a:ext cx="1524000" cy="634530"/>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light"/>
                    <a:ea typeface="+mn-ea"/>
                    <a:cs typeface="+mn-cs"/>
                  </a:rPr>
                  <a:t>Azure</a:t>
                </a:r>
              </a:p>
            </p:txBody>
          </p:sp>
        </p:grpSp>
        <p:sp>
          <p:nvSpPr>
            <p:cNvPr id="10" name="Rectangle 9">
              <a:extLst>
                <a:ext uri="{FF2B5EF4-FFF2-40B4-BE49-F238E27FC236}">
                  <a16:creationId xmlns:a16="http://schemas.microsoft.com/office/drawing/2014/main" id="{E4714CE4-A96E-4A09-AF5D-49E7BECFC793}"/>
                </a:ext>
              </a:extLst>
            </p:cNvPr>
            <p:cNvSpPr/>
            <p:nvPr/>
          </p:nvSpPr>
          <p:spPr>
            <a:xfrm>
              <a:off x="10070150" y="3626378"/>
              <a:ext cx="804028" cy="2583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Linux</a:t>
              </a:r>
            </a:p>
          </p:txBody>
        </p:sp>
        <p:sp>
          <p:nvSpPr>
            <p:cNvPr id="11" name="Rectangle 10">
              <a:extLst>
                <a:ext uri="{FF2B5EF4-FFF2-40B4-BE49-F238E27FC236}">
                  <a16:creationId xmlns:a16="http://schemas.microsoft.com/office/drawing/2014/main" id="{BC44E8E5-6441-428D-B28D-F07181241BE8}"/>
                </a:ext>
              </a:extLst>
            </p:cNvPr>
            <p:cNvSpPr/>
            <p:nvPr/>
          </p:nvSpPr>
          <p:spPr>
            <a:xfrm>
              <a:off x="8846089" y="3543354"/>
              <a:ext cx="1192733" cy="4244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dirty="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Windows Server</a:t>
              </a:r>
            </a:p>
          </p:txBody>
        </p:sp>
        <p:sp>
          <p:nvSpPr>
            <p:cNvPr id="12" name="building_7" title="Icon of a building with a curved section protruding from it">
              <a:extLst>
                <a:ext uri="{FF2B5EF4-FFF2-40B4-BE49-F238E27FC236}">
                  <a16:creationId xmlns:a16="http://schemas.microsoft.com/office/drawing/2014/main" id="{E6D60AB5-F7FF-44BF-970C-DD06FC5BE0AD}"/>
                </a:ext>
              </a:extLst>
            </p:cNvPr>
            <p:cNvSpPr>
              <a:spLocks noChangeAspect="1" noEditPoints="1"/>
            </p:cNvSpPr>
            <p:nvPr/>
          </p:nvSpPr>
          <p:spPr bwMode="auto">
            <a:xfrm>
              <a:off x="9458541" y="4448861"/>
              <a:ext cx="992668" cy="112400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d9c797ad-d7c3-4982-82b7-81352a75e4a5"/>
    <ds:schemaRef ds:uri="http://schemas.microsoft.com/sharepoint/v3"/>
    <ds:schemaRef ds:uri="2023ac63-7b75-4916-a9ee-591457758e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13888</TotalTime>
  <Words>3062</Words>
  <Application>Microsoft Office PowerPoint</Application>
  <PresentationFormat>Widescreen</PresentationFormat>
  <Paragraphs>446</Paragraphs>
  <Slides>39</Slides>
  <Notes>39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Paul Burpo</cp:lastModifiedBy>
  <cp:revision>456</cp:revision>
  <dcterms:created xsi:type="dcterms:W3CDTF">2016-01-21T23:17:09Z</dcterms:created>
  <dcterms:modified xsi:type="dcterms:W3CDTF">2018-06-15T20:53:45Z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